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Default Extension="jpg" ContentType="image/jpg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  <p:sldId id="270" r:id="rId20"/>
    <p:sldId id="271" r:id="rId21"/>
    <p:sldId id="272" r:id="rId22"/>
  </p:sldIdLst>
  <p:sldSz cx="10693400" cy="7556500"/>
  <p:notesSz cx="10693400" cy="75565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20" Type="http://schemas.openxmlformats.org/officeDocument/2006/relationships/slide" Target="slides/slide15.xml"/><Relationship Id="rId21" Type="http://schemas.openxmlformats.org/officeDocument/2006/relationships/slide" Target="slides/slide16.xml"/><Relationship Id="rId22" Type="http://schemas.openxmlformats.org/officeDocument/2006/relationships/slide" Target="slides/slide17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2515"/>
            <a:ext cx="9089390" cy="15868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1640"/>
            <a:ext cx="7485380" cy="18891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534670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5507101" y="1737995"/>
            <a:ext cx="4651629" cy="4987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902852" y="679195"/>
            <a:ext cx="6887694" cy="5740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429373" y="1402180"/>
            <a:ext cx="7834653" cy="470725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Calibri"/>
                <a:cs typeface="Calibri"/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27407" y="6813293"/>
            <a:ext cx="103949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534670" y="7027545"/>
            <a:ext cx="2459482" cy="3778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9187061" y="6813293"/>
            <a:ext cx="207645" cy="1778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898989"/>
                </a:solidFill>
                <a:latin typeface="Calibri"/>
                <a:cs typeface="Calibri"/>
              </a:defRPr>
            </a:lvl1pPr>
          </a:lstStyle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82813" y="1697227"/>
            <a:ext cx="7523480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/>
              <a:t>Institutional Review Board</a:t>
            </a:r>
            <a:r>
              <a:rPr dirty="0" sz="4400" spc="-130"/>
              <a:t> </a:t>
            </a:r>
            <a:r>
              <a:rPr dirty="0" sz="4400" spc="-5"/>
              <a:t>(IRB)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889137" y="2867659"/>
            <a:ext cx="6758940" cy="27686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ctr" marL="12700" marR="5080">
              <a:lnSpc>
                <a:spcPct val="120000"/>
              </a:lnSpc>
              <a:spcBef>
                <a:spcPts val="100"/>
              </a:spcBef>
            </a:pPr>
            <a:r>
              <a:rPr dirty="0" sz="3000" spc="-5">
                <a:solidFill>
                  <a:srgbClr val="898989"/>
                </a:solidFill>
                <a:latin typeface="Times New Roman"/>
                <a:cs typeface="Times New Roman"/>
              </a:rPr>
              <a:t>Prof. </a:t>
            </a:r>
            <a:r>
              <a:rPr dirty="0" sz="3000" spc="-60">
                <a:solidFill>
                  <a:srgbClr val="898989"/>
                </a:solidFill>
                <a:latin typeface="Times New Roman"/>
                <a:cs typeface="Times New Roman"/>
              </a:rPr>
              <a:t>Dr. </a:t>
            </a:r>
            <a:r>
              <a:rPr dirty="0" sz="3000" spc="-5">
                <a:solidFill>
                  <a:srgbClr val="898989"/>
                </a:solidFill>
                <a:latin typeface="Times New Roman"/>
                <a:cs typeface="Times New Roman"/>
              </a:rPr>
              <a:t>Md. </a:t>
            </a:r>
            <a:r>
              <a:rPr dirty="0" sz="3000">
                <a:solidFill>
                  <a:srgbClr val="898989"/>
                </a:solidFill>
                <a:latin typeface="Times New Roman"/>
                <a:cs typeface="Times New Roman"/>
              </a:rPr>
              <a:t>Jawadul Haque, PhD  </a:t>
            </a:r>
            <a:r>
              <a:rPr dirty="0" sz="3000" spc="-5">
                <a:solidFill>
                  <a:srgbClr val="898989"/>
                </a:solidFill>
                <a:latin typeface="Times New Roman"/>
                <a:cs typeface="Times New Roman"/>
              </a:rPr>
              <a:t>Professor </a:t>
            </a:r>
            <a:r>
              <a:rPr dirty="0" sz="3000">
                <a:solidFill>
                  <a:srgbClr val="898989"/>
                </a:solidFill>
                <a:latin typeface="Times New Roman"/>
                <a:cs typeface="Times New Roman"/>
              </a:rPr>
              <a:t>of </a:t>
            </a:r>
            <a:r>
              <a:rPr dirty="0" sz="3000" spc="-5">
                <a:solidFill>
                  <a:srgbClr val="898989"/>
                </a:solidFill>
                <a:latin typeface="Times New Roman"/>
                <a:cs typeface="Times New Roman"/>
              </a:rPr>
              <a:t>Community Medicine, RMC </a:t>
            </a:r>
            <a:r>
              <a:rPr dirty="0" sz="3000">
                <a:solidFill>
                  <a:srgbClr val="898989"/>
                </a:solidFill>
                <a:latin typeface="Times New Roman"/>
                <a:cs typeface="Times New Roman"/>
              </a:rPr>
              <a:t>&amp;  Dean, </a:t>
            </a:r>
            <a:r>
              <a:rPr dirty="0" sz="3000" spc="-5">
                <a:solidFill>
                  <a:srgbClr val="898989"/>
                </a:solidFill>
                <a:latin typeface="Times New Roman"/>
                <a:cs typeface="Times New Roman"/>
              </a:rPr>
              <a:t>Faculty </a:t>
            </a:r>
            <a:r>
              <a:rPr dirty="0" sz="3000">
                <a:solidFill>
                  <a:srgbClr val="898989"/>
                </a:solidFill>
                <a:latin typeface="Times New Roman"/>
                <a:cs typeface="Times New Roman"/>
              </a:rPr>
              <a:t>of </a:t>
            </a:r>
            <a:r>
              <a:rPr dirty="0" sz="3000" spc="-5">
                <a:solidFill>
                  <a:srgbClr val="898989"/>
                </a:solidFill>
                <a:latin typeface="Times New Roman"/>
                <a:cs typeface="Times New Roman"/>
              </a:rPr>
              <a:t>Preventive </a:t>
            </a:r>
            <a:r>
              <a:rPr dirty="0" sz="3000">
                <a:solidFill>
                  <a:srgbClr val="898989"/>
                </a:solidFill>
                <a:latin typeface="Times New Roman"/>
                <a:cs typeface="Times New Roman"/>
              </a:rPr>
              <a:t>&amp; </a:t>
            </a:r>
            <a:r>
              <a:rPr dirty="0" sz="3000" spc="-5">
                <a:solidFill>
                  <a:srgbClr val="898989"/>
                </a:solidFill>
                <a:latin typeface="Times New Roman"/>
                <a:cs typeface="Times New Roman"/>
              </a:rPr>
              <a:t>Social  Medicine, Rajshahi Medical University  (RMU),</a:t>
            </a:r>
            <a:r>
              <a:rPr dirty="0" sz="3000" spc="-20">
                <a:solidFill>
                  <a:srgbClr val="898989"/>
                </a:solidFill>
                <a:latin typeface="Times New Roman"/>
                <a:cs typeface="Times New Roman"/>
              </a:rPr>
              <a:t> </a:t>
            </a:r>
            <a:r>
              <a:rPr dirty="0" sz="3000" spc="-5">
                <a:solidFill>
                  <a:srgbClr val="898989"/>
                </a:solidFill>
                <a:latin typeface="Times New Roman"/>
                <a:cs typeface="Times New Roman"/>
              </a:rPr>
              <a:t>Rajshahi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91472" y="679195"/>
            <a:ext cx="610679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Responsibilities </a:t>
            </a:r>
            <a:r>
              <a:rPr dirty="0"/>
              <a:t>of </a:t>
            </a:r>
            <a:r>
              <a:rPr dirty="0" spc="-5"/>
              <a:t>IRB</a:t>
            </a:r>
            <a:r>
              <a:rPr dirty="0" spc="-15"/>
              <a:t> </a:t>
            </a:r>
            <a:r>
              <a:rPr dirty="0" spc="-5"/>
              <a:t>members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017" y="1587499"/>
            <a:ext cx="7575550" cy="4318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1033144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Attending monthly IRB meetings </a:t>
            </a:r>
            <a:r>
              <a:rPr dirty="0" sz="3200" spc="5">
                <a:latin typeface="Times New Roman"/>
                <a:cs typeface="Times New Roman"/>
              </a:rPr>
              <a:t>and  </a:t>
            </a:r>
            <a:r>
              <a:rPr dirty="0" sz="3200">
                <a:latin typeface="Times New Roman"/>
                <a:cs typeface="Times New Roman"/>
              </a:rPr>
              <a:t>participating </a:t>
            </a:r>
            <a:r>
              <a:rPr dirty="0" sz="3200" spc="-5">
                <a:latin typeface="Times New Roman"/>
                <a:cs typeface="Times New Roman"/>
              </a:rPr>
              <a:t>in </a:t>
            </a:r>
            <a:r>
              <a:rPr dirty="0" sz="3200">
                <a:latin typeface="Times New Roman"/>
                <a:cs typeface="Times New Roman"/>
              </a:rPr>
              <a:t>the review of</a:t>
            </a:r>
            <a:r>
              <a:rPr dirty="0" sz="3200" spc="-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research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Completing </a:t>
            </a:r>
            <a:r>
              <a:rPr dirty="0" sz="3200" spc="5">
                <a:latin typeface="Times New Roman"/>
                <a:cs typeface="Times New Roman"/>
              </a:rPr>
              <a:t>human </a:t>
            </a:r>
            <a:r>
              <a:rPr dirty="0" sz="3200">
                <a:latin typeface="Times New Roman"/>
                <a:cs typeface="Times New Roman"/>
              </a:rPr>
              <a:t>subject research</a:t>
            </a:r>
            <a:r>
              <a:rPr dirty="0" sz="3200" spc="-1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training</a:t>
            </a:r>
            <a:endParaRPr sz="3200">
              <a:latin typeface="Times New Roman"/>
              <a:cs typeface="Times New Roman"/>
            </a:endParaRPr>
          </a:p>
          <a:p>
            <a:pPr marL="354965" marR="1524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Conducting review of research by</a:t>
            </a:r>
            <a:r>
              <a:rPr dirty="0" sz="3200" spc="-9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expedited  procedures</a:t>
            </a:r>
            <a:endParaRPr sz="3200">
              <a:latin typeface="Times New Roman"/>
              <a:cs typeface="Times New Roman"/>
            </a:endParaRPr>
          </a:p>
          <a:p>
            <a:pPr marL="355600" indent="-342900">
              <a:lnSpc>
                <a:spcPct val="100000"/>
              </a:lnSpc>
              <a:spcBef>
                <a:spcPts val="765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Serving on IRB sub-committee as</a:t>
            </a:r>
            <a:r>
              <a:rPr dirty="0" sz="3200" spc="-114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needed</a:t>
            </a:r>
            <a:endParaRPr sz="3200">
              <a:latin typeface="Times New Roman"/>
              <a:cs typeface="Times New Roman"/>
            </a:endParaRPr>
          </a:p>
          <a:p>
            <a:pPr marL="354965" marR="2667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4965" algn="l"/>
                <a:tab pos="355600" algn="l"/>
              </a:tabLst>
            </a:pPr>
            <a:r>
              <a:rPr dirty="0" sz="3200" spc="-35">
                <a:latin typeface="Times New Roman"/>
                <a:cs typeface="Times New Roman"/>
              </a:rPr>
              <a:t>Working </a:t>
            </a:r>
            <a:r>
              <a:rPr dirty="0" sz="3200" spc="-5">
                <a:latin typeface="Times New Roman"/>
                <a:cs typeface="Times New Roman"/>
              </a:rPr>
              <a:t>with </a:t>
            </a:r>
            <a:r>
              <a:rPr dirty="0" sz="3200">
                <a:latin typeface="Times New Roman"/>
                <a:cs typeface="Times New Roman"/>
              </a:rPr>
              <a:t>investigators </a:t>
            </a:r>
            <a:r>
              <a:rPr dirty="0" sz="3200" spc="-5">
                <a:latin typeface="Times New Roman"/>
                <a:cs typeface="Times New Roman"/>
              </a:rPr>
              <a:t>to </a:t>
            </a:r>
            <a:r>
              <a:rPr dirty="0" sz="3200">
                <a:latin typeface="Times New Roman"/>
                <a:cs typeface="Times New Roman"/>
              </a:rPr>
              <a:t>resolve issues  related </a:t>
            </a:r>
            <a:r>
              <a:rPr dirty="0" sz="3200" spc="-5">
                <a:latin typeface="Times New Roman"/>
                <a:cs typeface="Times New Roman"/>
              </a:rPr>
              <a:t>to </a:t>
            </a:r>
            <a:r>
              <a:rPr dirty="0" sz="3200">
                <a:latin typeface="Times New Roman"/>
                <a:cs typeface="Times New Roman"/>
              </a:rPr>
              <a:t>IRB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review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515757" y="755395"/>
            <a:ext cx="76568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Responsibilities </a:t>
            </a:r>
            <a:r>
              <a:rPr dirty="0"/>
              <a:t>of </a:t>
            </a:r>
            <a:r>
              <a:rPr dirty="0" spc="-5"/>
              <a:t>IRB members</a:t>
            </a:r>
            <a:r>
              <a:rPr dirty="0" spc="35"/>
              <a:t> </a:t>
            </a:r>
            <a:r>
              <a:rPr dirty="0" spc="-5"/>
              <a:t>(contd.)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017" y="1968499"/>
            <a:ext cx="8071484" cy="36353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5715" indent="-342900">
              <a:lnSpc>
                <a:spcPct val="100000"/>
              </a:lnSpc>
              <a:spcBef>
                <a:spcPts val="100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Maintaining </a:t>
            </a:r>
            <a:r>
              <a:rPr dirty="0" sz="3200" spc="-5">
                <a:latin typeface="Times New Roman"/>
                <a:cs typeface="Times New Roman"/>
              </a:rPr>
              <a:t>current knowledge of applicable  </a:t>
            </a:r>
            <a:r>
              <a:rPr dirty="0" sz="3200">
                <a:latin typeface="Times New Roman"/>
                <a:cs typeface="Times New Roman"/>
              </a:rPr>
              <a:t>regulations, laws </a:t>
            </a:r>
            <a:r>
              <a:rPr dirty="0" sz="3200" spc="5">
                <a:latin typeface="Times New Roman"/>
                <a:cs typeface="Times New Roman"/>
              </a:rPr>
              <a:t>and </a:t>
            </a:r>
            <a:r>
              <a:rPr dirty="0" sz="3200">
                <a:latin typeface="Times New Roman"/>
                <a:cs typeface="Times New Roman"/>
              </a:rPr>
              <a:t>institutional</a:t>
            </a:r>
            <a:r>
              <a:rPr dirty="0" sz="3200" spc="-1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policies</a:t>
            </a:r>
            <a:endParaRPr sz="3200">
              <a:latin typeface="Times New Roman"/>
              <a:cs typeface="Times New Roman"/>
            </a:endParaRPr>
          </a:p>
          <a:p>
            <a:pPr algn="just" marL="354965" marR="635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3200" spc="-5">
                <a:latin typeface="Times New Roman"/>
                <a:cs typeface="Times New Roman"/>
              </a:rPr>
              <a:t>Participating </a:t>
            </a:r>
            <a:r>
              <a:rPr dirty="0" sz="3200" spc="-10">
                <a:latin typeface="Times New Roman"/>
                <a:cs typeface="Times New Roman"/>
              </a:rPr>
              <a:t>in </a:t>
            </a:r>
            <a:r>
              <a:rPr dirty="0" sz="3200">
                <a:latin typeface="Times New Roman"/>
                <a:cs typeface="Times New Roman"/>
              </a:rPr>
              <a:t>discussions of </a:t>
            </a:r>
            <a:r>
              <a:rPr dirty="0" sz="3200" spc="-5">
                <a:latin typeface="Times New Roman"/>
                <a:cs typeface="Times New Roman"/>
              </a:rPr>
              <a:t>issues </a:t>
            </a:r>
            <a:r>
              <a:rPr dirty="0" sz="3200">
                <a:latin typeface="Times New Roman"/>
                <a:cs typeface="Times New Roman"/>
              </a:rPr>
              <a:t>related </a:t>
            </a:r>
            <a:r>
              <a:rPr dirty="0" sz="3200" spc="-10">
                <a:latin typeface="Times New Roman"/>
                <a:cs typeface="Times New Roman"/>
              </a:rPr>
              <a:t>to  </a:t>
            </a: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-5">
                <a:latin typeface="Times New Roman"/>
                <a:cs typeface="Times New Roman"/>
              </a:rPr>
              <a:t>review of human </a:t>
            </a:r>
            <a:r>
              <a:rPr dirty="0" sz="3200">
                <a:latin typeface="Times New Roman"/>
                <a:cs typeface="Times New Roman"/>
              </a:rPr>
              <a:t>subjects research  including policy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development</a:t>
            </a:r>
            <a:endParaRPr sz="3200">
              <a:latin typeface="Times New Roman"/>
              <a:cs typeface="Times New Roman"/>
            </a:endParaRPr>
          </a:p>
          <a:p>
            <a:pPr algn="just" marL="354965" marR="5080" indent="-342900">
              <a:lnSpc>
                <a:spcPct val="100000"/>
              </a:lnSpc>
              <a:spcBef>
                <a:spcPts val="770"/>
              </a:spcBef>
              <a:buFont typeface="Wingdings"/>
              <a:buChar char="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IRB </a:t>
            </a:r>
            <a:r>
              <a:rPr dirty="0" sz="3200" spc="-5">
                <a:latin typeface="Times New Roman"/>
                <a:cs typeface="Times New Roman"/>
              </a:rPr>
              <a:t>members should report </a:t>
            </a:r>
            <a:r>
              <a:rPr dirty="0" sz="3200">
                <a:latin typeface="Times New Roman"/>
                <a:cs typeface="Times New Roman"/>
              </a:rPr>
              <a:t>any attempts of  </a:t>
            </a:r>
            <a:r>
              <a:rPr dirty="0" sz="3200" spc="5">
                <a:latin typeface="Times New Roman"/>
                <a:cs typeface="Times New Roman"/>
              </a:rPr>
              <a:t>undue </a:t>
            </a:r>
            <a:r>
              <a:rPr dirty="0" sz="3200">
                <a:latin typeface="Times New Roman"/>
                <a:cs typeface="Times New Roman"/>
              </a:rPr>
              <a:t>influence </a:t>
            </a:r>
            <a:r>
              <a:rPr dirty="0" sz="3200" spc="-5">
                <a:latin typeface="Times New Roman"/>
                <a:cs typeface="Times New Roman"/>
              </a:rPr>
              <a:t>to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-90">
                <a:latin typeface="Times New Roman"/>
                <a:cs typeface="Times New Roman"/>
              </a:rPr>
              <a:t> </a:t>
            </a:r>
            <a:r>
              <a:rPr dirty="0" sz="3200" spc="-20">
                <a:latin typeface="Times New Roman"/>
                <a:cs typeface="Times New Roman"/>
              </a:rPr>
              <a:t>authority.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1749" y="741679"/>
            <a:ext cx="77863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latin typeface="Calibri"/>
                <a:cs typeface="Calibri"/>
              </a:rPr>
              <a:t>Model of </a:t>
            </a:r>
            <a:r>
              <a:rPr dirty="0" spc="-20">
                <a:latin typeface="Calibri"/>
                <a:cs typeface="Calibri"/>
              </a:rPr>
              <a:t>Executive </a:t>
            </a:r>
            <a:r>
              <a:rPr dirty="0" spc="-15">
                <a:latin typeface="Calibri"/>
                <a:cs typeface="Calibri"/>
              </a:rPr>
              <a:t>Committee (EC) </a:t>
            </a:r>
            <a:r>
              <a:rPr dirty="0" spc="-5">
                <a:latin typeface="Calibri"/>
                <a:cs typeface="Calibri"/>
              </a:rPr>
              <a:t>of</a:t>
            </a:r>
            <a:r>
              <a:rPr dirty="0" spc="5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IRB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2916" y="1554580"/>
            <a:ext cx="6467475" cy="4707255"/>
          </a:xfrm>
          <a:prstGeom prst="rect">
            <a:avLst/>
          </a:prstGeom>
        </p:spPr>
        <p:txBody>
          <a:bodyPr wrap="square" lIns="0" tIns="10985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865"/>
              </a:spcBef>
            </a:pPr>
            <a:r>
              <a:rPr dirty="0" sz="3200" spc="-5">
                <a:latin typeface="Calibri"/>
                <a:cs typeface="Calibri"/>
              </a:rPr>
              <a:t>Chairman:</a:t>
            </a:r>
            <a:r>
              <a:rPr dirty="0" sz="3200" spc="3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……………………………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latin typeface="Calibri"/>
                <a:cs typeface="Calibri"/>
              </a:rPr>
              <a:t>Vice Chairman: 1.</a:t>
            </a:r>
            <a:r>
              <a:rPr dirty="0" sz="3200" spc="4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………………………………</a:t>
            </a:r>
            <a:endParaRPr sz="3200">
              <a:latin typeface="Calibri"/>
              <a:cs typeface="Calibri"/>
            </a:endParaRPr>
          </a:p>
          <a:p>
            <a:pPr marL="2688590">
              <a:lnSpc>
                <a:spcPct val="100000"/>
              </a:lnSpc>
              <a:spcBef>
                <a:spcPts val="765"/>
              </a:spcBef>
            </a:pPr>
            <a:r>
              <a:rPr dirty="0" sz="3200" spc="-5">
                <a:latin typeface="Calibri"/>
                <a:cs typeface="Calibri"/>
              </a:rPr>
              <a:t>2.</a:t>
            </a:r>
            <a:r>
              <a:rPr dirty="0" sz="3200" spc="-3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………………………………</a:t>
            </a:r>
            <a:endParaRPr sz="320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  <a:spcBef>
                <a:spcPts val="770"/>
              </a:spcBef>
            </a:pPr>
            <a:r>
              <a:rPr dirty="0" sz="3200" spc="-10">
                <a:latin typeface="Calibri"/>
                <a:cs typeface="Calibri"/>
              </a:rPr>
              <a:t>Members:</a:t>
            </a:r>
            <a:endParaRPr sz="3200">
              <a:latin typeface="Calibri"/>
              <a:cs typeface="Calibri"/>
            </a:endParaRPr>
          </a:p>
          <a:p>
            <a:pPr marL="184785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latin typeface="Calibri"/>
                <a:cs typeface="Calibri"/>
              </a:rPr>
              <a:t>1.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………………………………….</a:t>
            </a:r>
            <a:endParaRPr sz="3200">
              <a:latin typeface="Calibri"/>
              <a:cs typeface="Calibri"/>
            </a:endParaRPr>
          </a:p>
          <a:p>
            <a:pPr marL="184785">
              <a:lnSpc>
                <a:spcPct val="100000"/>
              </a:lnSpc>
              <a:spcBef>
                <a:spcPts val="765"/>
              </a:spcBef>
            </a:pPr>
            <a:r>
              <a:rPr dirty="0" sz="3200" spc="-5">
                <a:latin typeface="Calibri"/>
                <a:cs typeface="Calibri"/>
              </a:rPr>
              <a:t>2.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……………………………………</a:t>
            </a:r>
            <a:endParaRPr sz="3200">
              <a:latin typeface="Calibri"/>
              <a:cs typeface="Calibri"/>
            </a:endParaRPr>
          </a:p>
          <a:p>
            <a:pPr marL="184785">
              <a:lnSpc>
                <a:spcPct val="100000"/>
              </a:lnSpc>
              <a:spcBef>
                <a:spcPts val="770"/>
              </a:spcBef>
            </a:pPr>
            <a:r>
              <a:rPr dirty="0" sz="3200" spc="-5">
                <a:latin typeface="Calibri"/>
                <a:cs typeface="Calibri"/>
              </a:rPr>
              <a:t>3.</a:t>
            </a:r>
            <a:r>
              <a:rPr dirty="0" sz="3200" spc="10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…………………………………….</a:t>
            </a:r>
            <a:endParaRPr sz="3200">
              <a:latin typeface="Calibri"/>
              <a:cs typeface="Calibri"/>
            </a:endParaRPr>
          </a:p>
          <a:p>
            <a:pPr marL="184785">
              <a:lnSpc>
                <a:spcPct val="100000"/>
              </a:lnSpc>
              <a:spcBef>
                <a:spcPts val="765"/>
              </a:spcBef>
            </a:pPr>
            <a:r>
              <a:rPr dirty="0" sz="3200" spc="-5">
                <a:latin typeface="Calibri"/>
                <a:cs typeface="Calibri"/>
              </a:rPr>
              <a:t>4.</a:t>
            </a:r>
            <a:r>
              <a:rPr dirty="0" sz="3200" spc="5">
                <a:latin typeface="Calibri"/>
                <a:cs typeface="Calibri"/>
              </a:rPr>
              <a:t> </a:t>
            </a:r>
            <a:r>
              <a:rPr dirty="0" sz="3200" spc="-10">
                <a:latin typeface="Calibri"/>
                <a:cs typeface="Calibri"/>
              </a:rPr>
              <a:t>……………………………………</a:t>
            </a:r>
            <a:endParaRPr sz="32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451749" y="665479"/>
            <a:ext cx="77863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>
                <a:latin typeface="Calibri"/>
                <a:cs typeface="Calibri"/>
              </a:rPr>
              <a:t>Model of </a:t>
            </a:r>
            <a:r>
              <a:rPr dirty="0" spc="-20">
                <a:latin typeface="Calibri"/>
                <a:cs typeface="Calibri"/>
              </a:rPr>
              <a:t>Executive </a:t>
            </a:r>
            <a:r>
              <a:rPr dirty="0" spc="-15">
                <a:latin typeface="Calibri"/>
                <a:cs typeface="Calibri"/>
              </a:rPr>
              <a:t>Committee (EC) </a:t>
            </a:r>
            <a:r>
              <a:rPr dirty="0" spc="-5">
                <a:latin typeface="Calibri"/>
                <a:cs typeface="Calibri"/>
              </a:rPr>
              <a:t>of</a:t>
            </a:r>
            <a:r>
              <a:rPr dirty="0" spc="5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IRB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109855" rIns="0" bIns="0" rtlCol="0" vert="horz">
            <a:spAutoFit/>
          </a:bodyPr>
          <a:lstStyle/>
          <a:p>
            <a:pPr marL="236220">
              <a:lnSpc>
                <a:spcPct val="100000"/>
              </a:lnSpc>
              <a:spcBef>
                <a:spcPts val="865"/>
              </a:spcBef>
            </a:pPr>
            <a:r>
              <a:rPr dirty="0" spc="-5"/>
              <a:t>5.</a:t>
            </a:r>
            <a:r>
              <a:rPr dirty="0" spc="10"/>
              <a:t> </a:t>
            </a:r>
            <a:r>
              <a:rPr dirty="0" spc="-10"/>
              <a:t>…………………………………..</a:t>
            </a:r>
          </a:p>
          <a:p>
            <a:pPr marL="236220">
              <a:lnSpc>
                <a:spcPct val="100000"/>
              </a:lnSpc>
              <a:spcBef>
                <a:spcPts val="770"/>
              </a:spcBef>
            </a:pPr>
            <a:r>
              <a:rPr dirty="0" spc="-5"/>
              <a:t>6.</a:t>
            </a:r>
            <a:r>
              <a:rPr dirty="0" spc="10"/>
              <a:t> </a:t>
            </a:r>
            <a:r>
              <a:rPr dirty="0" spc="-10"/>
              <a:t>……………………………………</a:t>
            </a:r>
          </a:p>
          <a:p>
            <a:pPr marL="236220">
              <a:lnSpc>
                <a:spcPct val="100000"/>
              </a:lnSpc>
              <a:spcBef>
                <a:spcPts val="765"/>
              </a:spcBef>
            </a:pPr>
            <a:r>
              <a:rPr dirty="0" spc="-5"/>
              <a:t>7.</a:t>
            </a:r>
            <a:r>
              <a:rPr dirty="0" spc="10"/>
              <a:t> </a:t>
            </a:r>
            <a:r>
              <a:rPr dirty="0" spc="-10"/>
              <a:t>…………………………………….</a:t>
            </a:r>
          </a:p>
          <a:p>
            <a:pPr marL="236220">
              <a:lnSpc>
                <a:spcPct val="100000"/>
              </a:lnSpc>
              <a:spcBef>
                <a:spcPts val="770"/>
              </a:spcBef>
            </a:pPr>
            <a:r>
              <a:rPr dirty="0" spc="-5"/>
              <a:t>8.</a:t>
            </a:r>
            <a:r>
              <a:rPr dirty="0" spc="10"/>
              <a:t> </a:t>
            </a:r>
            <a:r>
              <a:rPr dirty="0" spc="-10"/>
              <a:t>……………………………………….</a:t>
            </a:r>
          </a:p>
          <a:p>
            <a:pPr marL="236220">
              <a:lnSpc>
                <a:spcPct val="100000"/>
              </a:lnSpc>
              <a:spcBef>
                <a:spcPts val="770"/>
              </a:spcBef>
            </a:pPr>
            <a:r>
              <a:rPr dirty="0" spc="-5"/>
              <a:t>9.</a:t>
            </a:r>
            <a:r>
              <a:rPr dirty="0" spc="10"/>
              <a:t> </a:t>
            </a:r>
            <a:r>
              <a:rPr dirty="0" spc="-10"/>
              <a:t>………………………………………</a:t>
            </a:r>
          </a:p>
          <a:p>
            <a:pPr marL="236220">
              <a:lnSpc>
                <a:spcPct val="100000"/>
              </a:lnSpc>
              <a:spcBef>
                <a:spcPts val="765"/>
              </a:spcBef>
            </a:pPr>
            <a:r>
              <a:rPr dirty="0" spc="-5"/>
              <a:t>10.</a:t>
            </a:r>
            <a:r>
              <a:rPr dirty="0" spc="10"/>
              <a:t> </a:t>
            </a:r>
            <a:r>
              <a:rPr dirty="0" spc="-10"/>
              <a:t>…………………………………….</a:t>
            </a:r>
          </a:p>
          <a:p>
            <a:pPr marL="236220">
              <a:lnSpc>
                <a:spcPct val="100000"/>
              </a:lnSpc>
              <a:spcBef>
                <a:spcPts val="770"/>
              </a:spcBef>
            </a:pPr>
            <a:r>
              <a:rPr dirty="0" spc="-5"/>
              <a:t>11.</a:t>
            </a:r>
            <a:r>
              <a:rPr dirty="0" spc="10"/>
              <a:t> </a:t>
            </a:r>
            <a:r>
              <a:rPr dirty="0" spc="-10"/>
              <a:t>………………………………………..</a:t>
            </a:r>
          </a:p>
          <a:p>
            <a:pPr marL="236220">
              <a:lnSpc>
                <a:spcPct val="100000"/>
              </a:lnSpc>
              <a:spcBef>
                <a:spcPts val="765"/>
              </a:spcBef>
            </a:pPr>
            <a:r>
              <a:rPr dirty="0" spc="-5"/>
              <a:t>Member </a:t>
            </a:r>
            <a:r>
              <a:rPr dirty="0" spc="-10"/>
              <a:t>Secretary:</a:t>
            </a:r>
            <a:r>
              <a:rPr dirty="0" spc="-70"/>
              <a:t> </a:t>
            </a:r>
            <a:r>
              <a:rPr dirty="0" spc="-5"/>
              <a:t>……………………………………….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09304" y="787399"/>
            <a:ext cx="7271384" cy="51371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/>
              <a:t>Model of Executive Committee </a:t>
            </a:r>
            <a:r>
              <a:rPr dirty="0" sz="3200" spc="-5"/>
              <a:t>(EC) </a:t>
            </a:r>
            <a:r>
              <a:rPr dirty="0" sz="3200"/>
              <a:t>of</a:t>
            </a:r>
            <a:r>
              <a:rPr dirty="0" sz="3200" spc="-135"/>
              <a:t> </a:t>
            </a:r>
            <a:r>
              <a:rPr dirty="0" sz="3200"/>
              <a:t>IRB</a:t>
            </a:r>
            <a:endParaRPr sz="3200"/>
          </a:p>
        </p:txBody>
      </p:sp>
      <p:sp>
        <p:nvSpPr>
          <p:cNvPr id="3" name="object 3"/>
          <p:cNvSpPr txBox="1"/>
          <p:nvPr/>
        </p:nvSpPr>
        <p:spPr>
          <a:xfrm>
            <a:off x="1881516" y="1811527"/>
            <a:ext cx="7195184" cy="414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3000" spc="-5">
                <a:latin typeface="Times New Roman"/>
                <a:cs typeface="Times New Roman"/>
              </a:rPr>
              <a:t>During </a:t>
            </a:r>
            <a:r>
              <a:rPr dirty="0" sz="3000">
                <a:latin typeface="Times New Roman"/>
                <a:cs typeface="Times New Roman"/>
              </a:rPr>
              <a:t>review of </a:t>
            </a:r>
            <a:r>
              <a:rPr dirty="0" sz="3000" spc="-5">
                <a:latin typeface="Times New Roman"/>
                <a:cs typeface="Times New Roman"/>
              </a:rPr>
              <a:t>the </a:t>
            </a:r>
            <a:r>
              <a:rPr dirty="0" sz="3000">
                <a:latin typeface="Times New Roman"/>
                <a:cs typeface="Times New Roman"/>
              </a:rPr>
              <a:t>academic research  concerned Head of </a:t>
            </a:r>
            <a:r>
              <a:rPr dirty="0" sz="3000" spc="-5">
                <a:latin typeface="Times New Roman"/>
                <a:cs typeface="Times New Roman"/>
              </a:rPr>
              <a:t>the </a:t>
            </a:r>
            <a:r>
              <a:rPr dirty="0" sz="3000">
                <a:latin typeface="Times New Roman"/>
                <a:cs typeface="Times New Roman"/>
              </a:rPr>
              <a:t>department and </a:t>
            </a:r>
            <a:r>
              <a:rPr dirty="0" sz="3000" spc="-5">
                <a:latin typeface="Times New Roman"/>
                <a:cs typeface="Times New Roman"/>
              </a:rPr>
              <a:t>other  two members </a:t>
            </a:r>
            <a:r>
              <a:rPr dirty="0" sz="3000">
                <a:latin typeface="Times New Roman"/>
                <a:cs typeface="Times New Roman"/>
              </a:rPr>
              <a:t>of </a:t>
            </a:r>
            <a:r>
              <a:rPr dirty="0" sz="3000" spc="-5">
                <a:latin typeface="Times New Roman"/>
                <a:cs typeface="Times New Roman"/>
              </a:rPr>
              <a:t>that </a:t>
            </a:r>
            <a:r>
              <a:rPr dirty="0" sz="3000">
                <a:latin typeface="Times New Roman"/>
                <a:cs typeface="Times New Roman"/>
              </a:rPr>
              <a:t>department except </a:t>
            </a:r>
            <a:r>
              <a:rPr dirty="0" sz="3000" spc="-5">
                <a:latin typeface="Times New Roman"/>
                <a:cs typeface="Times New Roman"/>
              </a:rPr>
              <a:t>those  </a:t>
            </a:r>
            <a:r>
              <a:rPr dirty="0" sz="3000">
                <a:latin typeface="Times New Roman"/>
                <a:cs typeface="Times New Roman"/>
              </a:rPr>
              <a:t>individuals who have conflict of </a:t>
            </a:r>
            <a:r>
              <a:rPr dirty="0" sz="3000" spc="-5">
                <a:latin typeface="Times New Roman"/>
                <a:cs typeface="Times New Roman"/>
              </a:rPr>
              <a:t>interest, </a:t>
            </a:r>
            <a:r>
              <a:rPr dirty="0" sz="3000">
                <a:latin typeface="Times New Roman"/>
                <a:cs typeface="Times New Roman"/>
              </a:rPr>
              <a:t>will  be co-opt as temporary members </a:t>
            </a:r>
            <a:r>
              <a:rPr dirty="0" sz="3000" spc="5">
                <a:latin typeface="Times New Roman"/>
                <a:cs typeface="Times New Roman"/>
              </a:rPr>
              <a:t>of </a:t>
            </a:r>
            <a:r>
              <a:rPr dirty="0" sz="3000" spc="-5">
                <a:latin typeface="Times New Roman"/>
                <a:cs typeface="Times New Roman"/>
              </a:rPr>
              <a:t>IRB  during the review</a:t>
            </a:r>
            <a:r>
              <a:rPr dirty="0" sz="3000" spc="50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meeting.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02852" y="679195"/>
            <a:ext cx="68834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Basic elements </a:t>
            </a:r>
            <a:r>
              <a:rPr dirty="0"/>
              <a:t>of </a:t>
            </a:r>
            <a:r>
              <a:rPr dirty="0" spc="-5"/>
              <a:t>the review </a:t>
            </a:r>
            <a:r>
              <a:rPr dirty="0"/>
              <a:t>by</a:t>
            </a:r>
            <a:r>
              <a:rPr dirty="0" spc="15"/>
              <a:t> </a:t>
            </a:r>
            <a:r>
              <a:rPr dirty="0" spc="-5"/>
              <a:t>IRB: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538617" y="1793453"/>
            <a:ext cx="7266305" cy="3600450"/>
          </a:xfrm>
          <a:prstGeom prst="rect">
            <a:avLst/>
          </a:prstGeom>
        </p:spPr>
        <p:txBody>
          <a:bodyPr wrap="square" lIns="0" tIns="111760" rIns="0" bIns="0" rtlCol="0" vert="horz">
            <a:spAutoFit/>
          </a:bodyPr>
          <a:lstStyle/>
          <a:p>
            <a:pPr marL="355600" indent="-342900">
              <a:lnSpc>
                <a:spcPct val="100000"/>
              </a:lnSpc>
              <a:spcBef>
                <a:spcPts val="88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Scientific design </a:t>
            </a:r>
            <a:r>
              <a:rPr dirty="0" sz="3200" spc="5">
                <a:latin typeface="Times New Roman"/>
                <a:cs typeface="Times New Roman"/>
              </a:rPr>
              <a:t>and conduct </a:t>
            </a:r>
            <a:r>
              <a:rPr dirty="0" sz="3200">
                <a:latin typeface="Times New Roman"/>
                <a:cs typeface="Times New Roman"/>
              </a:rPr>
              <a:t>of the</a:t>
            </a:r>
            <a:r>
              <a:rPr dirty="0" sz="3200" spc="-165">
                <a:latin typeface="Times New Roman"/>
                <a:cs typeface="Times New Roman"/>
              </a:rPr>
              <a:t> </a:t>
            </a:r>
            <a:r>
              <a:rPr dirty="0" sz="3200" spc="-35">
                <a:latin typeface="Times New Roman"/>
                <a:cs typeface="Times New Roman"/>
              </a:rPr>
              <a:t>study.</a:t>
            </a:r>
            <a:endParaRPr sz="3200">
              <a:latin typeface="Times New Roman"/>
              <a:cs typeface="Times New Roman"/>
            </a:endParaRPr>
          </a:p>
          <a:p>
            <a:pPr lvl="1" marL="756285" indent="-28765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latin typeface="Times New Roman"/>
                <a:cs typeface="Times New Roman"/>
              </a:rPr>
              <a:t>Justification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predictable risk and</a:t>
            </a:r>
            <a:r>
              <a:rPr dirty="0" sz="2800" spc="-6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benefit</a:t>
            </a:r>
            <a:endParaRPr sz="2800">
              <a:latin typeface="Times New Roman"/>
              <a:cs typeface="Times New Roman"/>
            </a:endParaRPr>
          </a:p>
          <a:p>
            <a:pPr lvl="1" marL="756285" indent="-287655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latin typeface="Times New Roman"/>
                <a:cs typeface="Times New Roman"/>
              </a:rPr>
              <a:t>Justification </a:t>
            </a:r>
            <a:r>
              <a:rPr dirty="0" sz="2800">
                <a:latin typeface="Times New Roman"/>
                <a:cs typeface="Times New Roman"/>
              </a:rPr>
              <a:t>of the </a:t>
            </a:r>
            <a:r>
              <a:rPr dirty="0" sz="2800" spc="-5">
                <a:latin typeface="Times New Roman"/>
                <a:cs typeface="Times New Roman"/>
              </a:rPr>
              <a:t>use </a:t>
            </a:r>
            <a:r>
              <a:rPr dirty="0" sz="2800">
                <a:latin typeface="Times New Roman"/>
                <a:cs typeface="Times New Roman"/>
              </a:rPr>
              <a:t>of</a:t>
            </a:r>
            <a:r>
              <a:rPr dirty="0" sz="2800" spc="-55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control</a:t>
            </a:r>
            <a:endParaRPr sz="2800">
              <a:latin typeface="Times New Roman"/>
              <a:cs typeface="Times New Roman"/>
            </a:endParaRPr>
          </a:p>
          <a:p>
            <a:pPr lvl="1" marL="756285" indent="-28765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latin typeface="Times New Roman"/>
                <a:cs typeface="Times New Roman"/>
              </a:rPr>
              <a:t>Criteria </a:t>
            </a:r>
            <a:r>
              <a:rPr dirty="0" sz="2800">
                <a:latin typeface="Times New Roman"/>
                <a:cs typeface="Times New Roman"/>
              </a:rPr>
              <a:t>of </a:t>
            </a:r>
            <a:r>
              <a:rPr dirty="0" sz="2800" spc="-5">
                <a:latin typeface="Times New Roman"/>
                <a:cs typeface="Times New Roman"/>
              </a:rPr>
              <a:t>withdrawing</a:t>
            </a:r>
            <a:r>
              <a:rPr dirty="0" sz="2800" spc="-20">
                <a:latin typeface="Times New Roman"/>
                <a:cs typeface="Times New Roman"/>
              </a:rPr>
              <a:t> </a:t>
            </a:r>
            <a:r>
              <a:rPr dirty="0" sz="2800" spc="-5">
                <a:latin typeface="Times New Roman"/>
                <a:cs typeface="Times New Roman"/>
              </a:rPr>
              <a:t>participants</a:t>
            </a:r>
            <a:endParaRPr sz="2800">
              <a:latin typeface="Times New Roman"/>
              <a:cs typeface="Times New Roman"/>
            </a:endParaRPr>
          </a:p>
          <a:p>
            <a:pPr lvl="1" marL="756285" marR="590550" indent="-287020">
              <a:lnSpc>
                <a:spcPct val="100000"/>
              </a:lnSpc>
              <a:spcBef>
                <a:spcPts val="675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latin typeface="Times New Roman"/>
                <a:cs typeface="Times New Roman"/>
              </a:rPr>
              <a:t>Criteria </a:t>
            </a:r>
            <a:r>
              <a:rPr dirty="0" sz="2800">
                <a:latin typeface="Times New Roman"/>
                <a:cs typeface="Times New Roman"/>
              </a:rPr>
              <a:t>for </a:t>
            </a:r>
            <a:r>
              <a:rPr dirty="0" sz="2800" spc="-5">
                <a:latin typeface="Times New Roman"/>
                <a:cs typeface="Times New Roman"/>
              </a:rPr>
              <a:t>suspending </a:t>
            </a:r>
            <a:r>
              <a:rPr dirty="0" sz="2800">
                <a:latin typeface="Times New Roman"/>
                <a:cs typeface="Times New Roman"/>
              </a:rPr>
              <a:t>or </a:t>
            </a:r>
            <a:r>
              <a:rPr dirty="0" sz="2800" spc="-5">
                <a:latin typeface="Times New Roman"/>
                <a:cs typeface="Times New Roman"/>
              </a:rPr>
              <a:t>terminating </a:t>
            </a:r>
            <a:r>
              <a:rPr dirty="0" sz="2800">
                <a:latin typeface="Times New Roman"/>
                <a:cs typeface="Times New Roman"/>
              </a:rPr>
              <a:t>the  </a:t>
            </a:r>
            <a:r>
              <a:rPr dirty="0" sz="2800" spc="-10">
                <a:latin typeface="Times New Roman"/>
                <a:cs typeface="Times New Roman"/>
              </a:rPr>
              <a:t>research</a:t>
            </a:r>
            <a:endParaRPr sz="2800">
              <a:latin typeface="Times New Roman"/>
              <a:cs typeface="Times New Roman"/>
            </a:endParaRPr>
          </a:p>
          <a:p>
            <a:pPr lvl="1" marL="756285" indent="-287655">
              <a:lnSpc>
                <a:spcPct val="100000"/>
              </a:lnSpc>
              <a:spcBef>
                <a:spcPts val="670"/>
              </a:spcBef>
              <a:buFont typeface="Arial"/>
              <a:buChar char="–"/>
              <a:tabLst>
                <a:tab pos="756920" algn="l"/>
              </a:tabLst>
            </a:pPr>
            <a:r>
              <a:rPr dirty="0" sz="2800" spc="-5">
                <a:latin typeface="Times New Roman"/>
                <a:cs typeface="Times New Roman"/>
              </a:rPr>
              <a:t>Publication plan,</a:t>
            </a:r>
            <a:r>
              <a:rPr dirty="0" sz="2800" spc="-35">
                <a:latin typeface="Times New Roman"/>
                <a:cs typeface="Times New Roman"/>
              </a:rPr>
              <a:t> </a:t>
            </a:r>
            <a:r>
              <a:rPr dirty="0" sz="2800" spc="-10">
                <a:latin typeface="Times New Roman"/>
                <a:cs typeface="Times New Roman"/>
              </a:rPr>
              <a:t>etc.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4" name="object 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  <p:sp>
        <p:nvSpPr>
          <p:cNvPr id="2" name="object 2"/>
          <p:cNvSpPr txBox="1"/>
          <p:nvPr/>
        </p:nvSpPr>
        <p:spPr>
          <a:xfrm>
            <a:off x="1427365" y="749299"/>
            <a:ext cx="7834630" cy="49180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 b="1">
                <a:latin typeface="Times New Roman"/>
                <a:cs typeface="Times New Roman"/>
              </a:rPr>
              <a:t>Basic elements of </a:t>
            </a:r>
            <a:r>
              <a:rPr dirty="0" sz="3200" spc="-5" b="1">
                <a:latin typeface="Times New Roman"/>
                <a:cs typeface="Times New Roman"/>
              </a:rPr>
              <a:t>the </a:t>
            </a:r>
            <a:r>
              <a:rPr dirty="0" sz="3200" spc="-10" b="1">
                <a:latin typeface="Times New Roman"/>
                <a:cs typeface="Times New Roman"/>
              </a:rPr>
              <a:t>review </a:t>
            </a:r>
            <a:r>
              <a:rPr dirty="0" sz="3200" spc="-5" b="1">
                <a:latin typeface="Times New Roman"/>
                <a:cs typeface="Times New Roman"/>
              </a:rPr>
              <a:t>by </a:t>
            </a:r>
            <a:r>
              <a:rPr dirty="0" sz="3200" b="1">
                <a:latin typeface="Times New Roman"/>
                <a:cs typeface="Times New Roman"/>
              </a:rPr>
              <a:t>IRB</a:t>
            </a:r>
            <a:r>
              <a:rPr dirty="0" sz="3200" spc="-80" b="1">
                <a:latin typeface="Times New Roman"/>
                <a:cs typeface="Times New Roman"/>
              </a:rPr>
              <a:t> </a:t>
            </a:r>
            <a:r>
              <a:rPr dirty="0" sz="3200" b="1">
                <a:latin typeface="Times New Roman"/>
                <a:cs typeface="Times New Roman"/>
              </a:rPr>
              <a:t>(contd.):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3400">
              <a:latin typeface="Times New Roman"/>
              <a:cs typeface="Times New Roman"/>
            </a:endParaRPr>
          </a:p>
          <a:p>
            <a:pPr marL="466725" indent="-343535">
              <a:lnSpc>
                <a:spcPct val="100000"/>
              </a:lnSpc>
              <a:spcBef>
                <a:spcPts val="5"/>
              </a:spcBef>
              <a:buFont typeface="Arial"/>
              <a:buChar char="•"/>
              <a:tabLst>
                <a:tab pos="466725" algn="l"/>
                <a:tab pos="467359" algn="l"/>
              </a:tabLst>
            </a:pPr>
            <a:r>
              <a:rPr dirty="0" sz="3200">
                <a:latin typeface="Times New Roman"/>
                <a:cs typeface="Times New Roman"/>
              </a:rPr>
              <a:t>Recruitment of research</a:t>
            </a:r>
            <a:r>
              <a:rPr dirty="0" sz="3200" spc="-9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participants.</a:t>
            </a:r>
            <a:endParaRPr sz="3200">
              <a:latin typeface="Times New Roman"/>
              <a:cs typeface="Times New Roman"/>
            </a:endParaRPr>
          </a:p>
          <a:p>
            <a:pPr marL="466725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66725" algn="l"/>
                <a:tab pos="467359" algn="l"/>
              </a:tabLst>
            </a:pPr>
            <a:r>
              <a:rPr dirty="0" sz="3200">
                <a:latin typeface="Times New Roman"/>
                <a:cs typeface="Times New Roman"/>
              </a:rPr>
              <a:t>Care </a:t>
            </a:r>
            <a:r>
              <a:rPr dirty="0" sz="3200" spc="5">
                <a:latin typeface="Times New Roman"/>
                <a:cs typeface="Times New Roman"/>
              </a:rPr>
              <a:t>and </a:t>
            </a:r>
            <a:r>
              <a:rPr dirty="0" sz="3200">
                <a:latin typeface="Times New Roman"/>
                <a:cs typeface="Times New Roman"/>
              </a:rPr>
              <a:t>protection of research</a:t>
            </a:r>
            <a:r>
              <a:rPr dirty="0" sz="3200" spc="-1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participants.</a:t>
            </a:r>
            <a:endParaRPr sz="3200">
              <a:latin typeface="Times New Roman"/>
              <a:cs typeface="Times New Roman"/>
            </a:endParaRPr>
          </a:p>
          <a:p>
            <a:pPr marL="466725" marR="165417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66725" algn="l"/>
                <a:tab pos="467359" algn="l"/>
              </a:tabLst>
            </a:pPr>
            <a:r>
              <a:rPr dirty="0" sz="3200">
                <a:latin typeface="Times New Roman"/>
                <a:cs typeface="Times New Roman"/>
              </a:rPr>
              <a:t>Protection of research</a:t>
            </a:r>
            <a:r>
              <a:rPr dirty="0" sz="3200" spc="-10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participants’  </a:t>
            </a:r>
            <a:r>
              <a:rPr dirty="0" sz="3200" spc="-15">
                <a:latin typeface="Times New Roman"/>
                <a:cs typeface="Times New Roman"/>
              </a:rPr>
              <a:t>confidentiality.</a:t>
            </a:r>
            <a:endParaRPr sz="3200">
              <a:latin typeface="Times New Roman"/>
              <a:cs typeface="Times New Roman"/>
            </a:endParaRPr>
          </a:p>
          <a:p>
            <a:pPr marL="466725" indent="-343535">
              <a:lnSpc>
                <a:spcPct val="100000"/>
              </a:lnSpc>
              <a:spcBef>
                <a:spcPts val="765"/>
              </a:spcBef>
              <a:buFont typeface="Arial"/>
              <a:buChar char="•"/>
              <a:tabLst>
                <a:tab pos="466725" algn="l"/>
                <a:tab pos="467359" algn="l"/>
              </a:tabLst>
            </a:pPr>
            <a:r>
              <a:rPr dirty="0" sz="3200">
                <a:latin typeface="Times New Roman"/>
                <a:cs typeface="Times New Roman"/>
              </a:rPr>
              <a:t>Informed </a:t>
            </a:r>
            <a:r>
              <a:rPr dirty="0" sz="3200" spc="5">
                <a:latin typeface="Times New Roman"/>
                <a:cs typeface="Times New Roman"/>
              </a:rPr>
              <a:t>consent</a:t>
            </a:r>
            <a:r>
              <a:rPr dirty="0" sz="3200" spc="-7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process.</a:t>
            </a:r>
            <a:endParaRPr sz="3200">
              <a:latin typeface="Times New Roman"/>
              <a:cs typeface="Times New Roman"/>
            </a:endParaRPr>
          </a:p>
          <a:p>
            <a:pPr marL="466725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66725" algn="l"/>
                <a:tab pos="467359" algn="l"/>
              </a:tabLst>
            </a:pPr>
            <a:r>
              <a:rPr dirty="0" sz="3200" spc="-5">
                <a:latin typeface="Times New Roman"/>
                <a:cs typeface="Times New Roman"/>
              </a:rPr>
              <a:t>Utility </a:t>
            </a:r>
            <a:r>
              <a:rPr dirty="0" sz="3200">
                <a:latin typeface="Times New Roman"/>
                <a:cs typeface="Times New Roman"/>
              </a:rPr>
              <a:t>of the research</a:t>
            </a:r>
            <a:r>
              <a:rPr dirty="0" sz="3200" spc="-6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findings.</a:t>
            </a:r>
            <a:endParaRPr sz="3200">
              <a:latin typeface="Times New Roman"/>
              <a:cs typeface="Times New Roman"/>
            </a:endParaRPr>
          </a:p>
          <a:p>
            <a:pPr marL="466725" indent="-343535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466725" algn="l"/>
                <a:tab pos="467359" algn="l"/>
              </a:tabLst>
            </a:pPr>
            <a:r>
              <a:rPr dirty="0" sz="3200">
                <a:latin typeface="Times New Roman"/>
                <a:cs typeface="Times New Roman"/>
              </a:rPr>
              <a:t>Community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consideration.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907669" y="2406395"/>
            <a:ext cx="4648200" cy="4343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2631825" y="1050036"/>
            <a:ext cx="5084064" cy="108661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 txBox="1">
            <a:spLocks noGrp="1"/>
          </p:cNvSpPr>
          <p:nvPr>
            <p:ph type="ftr" idx="5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pc="-5"/>
              <a:t>Jawad/IRB/RMU</a:t>
            </a:r>
          </a:p>
        </p:txBody>
      </p:sp>
      <p:sp>
        <p:nvSpPr>
          <p:cNvPr id="5" name="object 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spAutoFit/>
          </a:bodyPr>
          <a:lstStyle/>
          <a:p>
            <a:pPr marL="26670">
              <a:lnSpc>
                <a:spcPts val="1240"/>
              </a:lnSpc>
            </a:pPr>
            <a:fld id="{81D60167-4931-47E6-BA6A-407CBD079E47}" type="slidenum">
              <a:rPr dirty="0"/>
              <a:t>17</a:t>
            </a:fld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825883" y="6813293"/>
            <a:ext cx="103949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>
                <a:solidFill>
                  <a:srgbClr val="898989"/>
                </a:solidFill>
                <a:latin typeface="Calibri"/>
                <a:cs typeface="Calibri"/>
              </a:rPr>
              <a:t>Jawad/IRB/RMU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64785" y="681329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65507" y="727963"/>
            <a:ext cx="95821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I</a:t>
            </a:r>
            <a:r>
              <a:rPr dirty="0" sz="4400"/>
              <a:t>RB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310017" y="1880716"/>
            <a:ext cx="8071484" cy="441452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354965" marR="5080" indent="-342900">
              <a:lnSpc>
                <a:spcPct val="150000"/>
              </a:lnSpc>
              <a:spcBef>
                <a:spcPts val="100"/>
              </a:spcBef>
              <a:buFont typeface="Arial"/>
              <a:buChar char="•"/>
              <a:tabLst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-5">
                <a:latin typeface="Times New Roman"/>
                <a:cs typeface="Times New Roman"/>
              </a:rPr>
              <a:t>Institutional </a:t>
            </a:r>
            <a:r>
              <a:rPr dirty="0" sz="3200">
                <a:latin typeface="Times New Roman"/>
                <a:cs typeface="Times New Roman"/>
              </a:rPr>
              <a:t>Review Board </a:t>
            </a:r>
            <a:r>
              <a:rPr dirty="0" sz="3200" spc="-5">
                <a:latin typeface="Times New Roman"/>
                <a:cs typeface="Times New Roman"/>
              </a:rPr>
              <a:t>(IRB) is an  administrative body </a:t>
            </a:r>
            <a:r>
              <a:rPr dirty="0" sz="3200">
                <a:latin typeface="Times New Roman"/>
                <a:cs typeface="Times New Roman"/>
              </a:rPr>
              <a:t>established </a:t>
            </a:r>
            <a:r>
              <a:rPr dirty="0" sz="3200" spc="-5">
                <a:latin typeface="Times New Roman"/>
                <a:cs typeface="Times New Roman"/>
              </a:rPr>
              <a:t>to </a:t>
            </a:r>
            <a:r>
              <a:rPr dirty="0" sz="3200">
                <a:latin typeface="Times New Roman"/>
                <a:cs typeface="Times New Roman"/>
              </a:rPr>
              <a:t>protect </a:t>
            </a:r>
            <a:r>
              <a:rPr dirty="0" sz="3200" spc="-5">
                <a:latin typeface="Times New Roman"/>
                <a:cs typeface="Times New Roman"/>
              </a:rPr>
              <a:t>the  rights and welfare </a:t>
            </a:r>
            <a:r>
              <a:rPr dirty="0" sz="3200">
                <a:latin typeface="Times New Roman"/>
                <a:cs typeface="Times New Roman"/>
              </a:rPr>
              <a:t>of </a:t>
            </a:r>
            <a:r>
              <a:rPr dirty="0" sz="3200" spc="-5">
                <a:latin typeface="Times New Roman"/>
                <a:cs typeface="Times New Roman"/>
              </a:rPr>
              <a:t>human research subjects  recruited to participate </a:t>
            </a:r>
            <a:r>
              <a:rPr dirty="0" sz="3200" spc="-10">
                <a:latin typeface="Times New Roman"/>
                <a:cs typeface="Times New Roman"/>
              </a:rPr>
              <a:t>in </a:t>
            </a:r>
            <a:r>
              <a:rPr dirty="0" sz="3200">
                <a:latin typeface="Times New Roman"/>
                <a:cs typeface="Times New Roman"/>
              </a:rPr>
              <a:t>research </a:t>
            </a:r>
            <a:r>
              <a:rPr dirty="0" sz="3200" spc="-5">
                <a:latin typeface="Times New Roman"/>
                <a:cs typeface="Times New Roman"/>
              </a:rPr>
              <a:t>activities  </a:t>
            </a:r>
            <a:r>
              <a:rPr dirty="0" sz="3200">
                <a:latin typeface="Times New Roman"/>
                <a:cs typeface="Times New Roman"/>
              </a:rPr>
              <a:t>conducted </a:t>
            </a:r>
            <a:r>
              <a:rPr dirty="0" sz="3200" spc="-5">
                <a:latin typeface="Times New Roman"/>
                <a:cs typeface="Times New Roman"/>
              </a:rPr>
              <a:t>under the </a:t>
            </a:r>
            <a:r>
              <a:rPr dirty="0" sz="3200">
                <a:latin typeface="Times New Roman"/>
                <a:cs typeface="Times New Roman"/>
              </a:rPr>
              <a:t>auspices </a:t>
            </a:r>
            <a:r>
              <a:rPr dirty="0" sz="3200" spc="-5">
                <a:latin typeface="Times New Roman"/>
                <a:cs typeface="Times New Roman"/>
              </a:rPr>
              <a:t>of the institution  with </a:t>
            </a:r>
            <a:r>
              <a:rPr dirty="0" sz="3200">
                <a:latin typeface="Times New Roman"/>
                <a:cs typeface="Times New Roman"/>
              </a:rPr>
              <a:t>which </a:t>
            </a:r>
            <a:r>
              <a:rPr dirty="0" sz="3200" spc="-5">
                <a:latin typeface="Times New Roman"/>
                <a:cs typeface="Times New Roman"/>
              </a:rPr>
              <a:t>it is</a:t>
            </a:r>
            <a:r>
              <a:rPr dirty="0" sz="3200" spc="-2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affiliated.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825883" y="6813293"/>
            <a:ext cx="103949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>
                <a:solidFill>
                  <a:srgbClr val="898989"/>
                </a:solidFill>
                <a:latin typeface="Calibri"/>
                <a:cs typeface="Calibri"/>
              </a:rPr>
              <a:t>Jawad/IRB/RMU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64785" y="681329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65507" y="689863"/>
            <a:ext cx="958215" cy="696595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4400" spc="-5"/>
              <a:t>I</a:t>
            </a:r>
            <a:r>
              <a:rPr dirty="0" sz="4400"/>
              <a:t>RB</a:t>
            </a:r>
            <a:endParaRPr sz="4400"/>
          </a:p>
        </p:txBody>
      </p:sp>
      <p:sp>
        <p:nvSpPr>
          <p:cNvPr id="3" name="object 3"/>
          <p:cNvSpPr txBox="1">
            <a:spLocks noGrp="1"/>
          </p:cNvSpPr>
          <p:nvPr>
            <p:ph type="body" idx="1"/>
          </p:nvPr>
        </p:nvSpPr>
        <p:spPr>
          <a:prstGeom prst="rect"/>
        </p:spPr>
        <p:txBody>
          <a:bodyPr wrap="square" lIns="0" tIns="253390" rIns="0" bIns="0" rtlCol="0" vert="horz">
            <a:spAutoFit/>
          </a:bodyPr>
          <a:lstStyle/>
          <a:p>
            <a:pPr marL="236220" marR="93345">
              <a:lnSpc>
                <a:spcPct val="102200"/>
              </a:lnSpc>
              <a:spcBef>
                <a:spcPts val="20"/>
              </a:spcBef>
            </a:pPr>
            <a:r>
              <a:rPr dirty="0">
                <a:latin typeface="Times New Roman"/>
                <a:cs typeface="Times New Roman"/>
              </a:rPr>
              <a:t>Def. (as </a:t>
            </a:r>
            <a:r>
              <a:rPr dirty="0" spc="5">
                <a:latin typeface="Times New Roman"/>
                <a:cs typeface="Times New Roman"/>
              </a:rPr>
              <a:t>per </a:t>
            </a:r>
            <a:r>
              <a:rPr dirty="0" spc="-5">
                <a:latin typeface="Times New Roman"/>
                <a:cs typeface="Times New Roman"/>
              </a:rPr>
              <a:t>FDA, USA </a:t>
            </a:r>
            <a:r>
              <a:rPr dirty="0">
                <a:latin typeface="Times New Roman"/>
                <a:cs typeface="Times New Roman"/>
              </a:rPr>
              <a:t>guidance</a:t>
            </a:r>
            <a:r>
              <a:rPr dirty="0" spc="-25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documents  issued by Good Clinical</a:t>
            </a:r>
            <a:r>
              <a:rPr dirty="0" spc="-75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Practice):</a:t>
            </a:r>
          </a:p>
          <a:p>
            <a:pPr marL="236220" marR="5080">
              <a:lnSpc>
                <a:spcPct val="100000"/>
              </a:lnSpc>
              <a:spcBef>
                <a:spcPts val="765"/>
              </a:spcBef>
            </a:pPr>
            <a:r>
              <a:rPr dirty="0">
                <a:latin typeface="Times New Roman"/>
                <a:cs typeface="Times New Roman"/>
              </a:rPr>
              <a:t>An IRB </a:t>
            </a:r>
            <a:r>
              <a:rPr dirty="0" spc="-5">
                <a:latin typeface="Times New Roman"/>
                <a:cs typeface="Times New Roman"/>
              </a:rPr>
              <a:t>is </a:t>
            </a:r>
            <a:r>
              <a:rPr dirty="0">
                <a:latin typeface="Times New Roman"/>
                <a:cs typeface="Times New Roman"/>
              </a:rPr>
              <a:t>an appropriately constituted</a:t>
            </a:r>
            <a:r>
              <a:rPr dirty="0" spc="-10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group  that </a:t>
            </a:r>
            <a:r>
              <a:rPr dirty="0" spc="5">
                <a:latin typeface="Times New Roman"/>
                <a:cs typeface="Times New Roman"/>
              </a:rPr>
              <a:t>has been </a:t>
            </a:r>
            <a:r>
              <a:rPr dirty="0">
                <a:latin typeface="Times New Roman"/>
                <a:cs typeface="Times New Roman"/>
              </a:rPr>
              <a:t>formally designated </a:t>
            </a:r>
            <a:r>
              <a:rPr dirty="0" spc="-5">
                <a:latin typeface="Times New Roman"/>
                <a:cs typeface="Times New Roman"/>
              </a:rPr>
              <a:t>to </a:t>
            </a:r>
            <a:r>
              <a:rPr dirty="0">
                <a:latin typeface="Times New Roman"/>
                <a:cs typeface="Times New Roman"/>
              </a:rPr>
              <a:t>review  </a:t>
            </a:r>
            <a:r>
              <a:rPr dirty="0" spc="5">
                <a:latin typeface="Times New Roman"/>
                <a:cs typeface="Times New Roman"/>
              </a:rPr>
              <a:t>and </a:t>
            </a:r>
            <a:r>
              <a:rPr dirty="0">
                <a:latin typeface="Times New Roman"/>
                <a:cs typeface="Times New Roman"/>
              </a:rPr>
              <a:t>monitor biomedical research involving  </a:t>
            </a:r>
            <a:r>
              <a:rPr dirty="0" spc="5">
                <a:latin typeface="Times New Roman"/>
                <a:cs typeface="Times New Roman"/>
              </a:rPr>
              <a:t>human</a:t>
            </a:r>
            <a:r>
              <a:rPr dirty="0" spc="-35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subjects.</a:t>
            </a:r>
          </a:p>
          <a:p>
            <a:pPr marL="236220" marR="73025">
              <a:lnSpc>
                <a:spcPct val="100000"/>
              </a:lnSpc>
              <a:spcBef>
                <a:spcPts val="770"/>
              </a:spcBef>
            </a:pPr>
            <a:r>
              <a:rPr dirty="0">
                <a:latin typeface="Times New Roman"/>
                <a:cs typeface="Times New Roman"/>
              </a:rPr>
              <a:t>An IRB </a:t>
            </a:r>
            <a:r>
              <a:rPr dirty="0" spc="5">
                <a:latin typeface="Times New Roman"/>
                <a:cs typeface="Times New Roman"/>
              </a:rPr>
              <a:t>has </a:t>
            </a:r>
            <a:r>
              <a:rPr dirty="0">
                <a:latin typeface="Times New Roman"/>
                <a:cs typeface="Times New Roman"/>
              </a:rPr>
              <a:t>the authority </a:t>
            </a:r>
            <a:r>
              <a:rPr dirty="0" spc="-5">
                <a:latin typeface="Times New Roman"/>
                <a:cs typeface="Times New Roman"/>
              </a:rPr>
              <a:t>to </a:t>
            </a:r>
            <a:r>
              <a:rPr dirty="0">
                <a:latin typeface="Times New Roman"/>
                <a:cs typeface="Times New Roman"/>
              </a:rPr>
              <a:t>approve,</a:t>
            </a:r>
            <a:r>
              <a:rPr dirty="0" spc="-120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require  modification </a:t>
            </a:r>
            <a:r>
              <a:rPr dirty="0" spc="-5">
                <a:latin typeface="Times New Roman"/>
                <a:cs typeface="Times New Roman"/>
              </a:rPr>
              <a:t>in </a:t>
            </a:r>
            <a:r>
              <a:rPr dirty="0">
                <a:latin typeface="Times New Roman"/>
                <a:cs typeface="Times New Roman"/>
              </a:rPr>
              <a:t>or disapprove</a:t>
            </a:r>
            <a:r>
              <a:rPr dirty="0" spc="-95">
                <a:latin typeface="Times New Roman"/>
                <a:cs typeface="Times New Roman"/>
              </a:rPr>
              <a:t> </a:t>
            </a:r>
            <a:r>
              <a:rPr dirty="0">
                <a:latin typeface="Times New Roman"/>
                <a:cs typeface="Times New Roman"/>
              </a:rPr>
              <a:t>research.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825883" y="6813293"/>
            <a:ext cx="103949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>
                <a:solidFill>
                  <a:srgbClr val="898989"/>
                </a:solidFill>
                <a:latin typeface="Calibri"/>
                <a:cs typeface="Calibri"/>
              </a:rPr>
              <a:t>Jawad/IRB/RMU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64785" y="681329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909960" y="717295"/>
            <a:ext cx="287147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Purpose of</a:t>
            </a:r>
            <a:r>
              <a:rPr dirty="0" spc="-90"/>
              <a:t> </a:t>
            </a:r>
            <a:r>
              <a:rPr dirty="0" spc="-5"/>
              <a:t>IRB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2916" y="1880716"/>
            <a:ext cx="7729220" cy="36830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3200">
                <a:latin typeface="Times New Roman"/>
                <a:cs typeface="Times New Roman"/>
              </a:rPr>
              <a:t>The </a:t>
            </a:r>
            <a:r>
              <a:rPr dirty="0" sz="3200" spc="-5">
                <a:latin typeface="Times New Roman"/>
                <a:cs typeface="Times New Roman"/>
              </a:rPr>
              <a:t>purpose </a:t>
            </a:r>
            <a:r>
              <a:rPr dirty="0" sz="3200">
                <a:latin typeface="Times New Roman"/>
                <a:cs typeface="Times New Roman"/>
              </a:rPr>
              <a:t>of </a:t>
            </a:r>
            <a:r>
              <a:rPr dirty="0" sz="3200" spc="-5">
                <a:latin typeface="Times New Roman"/>
                <a:cs typeface="Times New Roman"/>
              </a:rPr>
              <a:t>IRB </a:t>
            </a:r>
            <a:r>
              <a:rPr dirty="0" sz="3200">
                <a:latin typeface="Times New Roman"/>
                <a:cs typeface="Times New Roman"/>
              </a:rPr>
              <a:t>review </a:t>
            </a:r>
            <a:r>
              <a:rPr dirty="0" sz="3200" spc="-5">
                <a:latin typeface="Times New Roman"/>
                <a:cs typeface="Times New Roman"/>
              </a:rPr>
              <a:t>is to assure, </a:t>
            </a:r>
            <a:r>
              <a:rPr dirty="0" sz="3200">
                <a:latin typeface="Times New Roman"/>
                <a:cs typeface="Times New Roman"/>
              </a:rPr>
              <a:t>both </a:t>
            </a:r>
            <a:r>
              <a:rPr dirty="0" sz="3200" spc="-5">
                <a:latin typeface="Times New Roman"/>
                <a:cs typeface="Times New Roman"/>
              </a:rPr>
              <a:t>in  </a:t>
            </a:r>
            <a:r>
              <a:rPr dirty="0" sz="3200">
                <a:latin typeface="Times New Roman"/>
                <a:cs typeface="Times New Roman"/>
              </a:rPr>
              <a:t>advance and by </a:t>
            </a:r>
            <a:r>
              <a:rPr dirty="0" sz="3200" spc="-5">
                <a:latin typeface="Times New Roman"/>
                <a:cs typeface="Times New Roman"/>
              </a:rPr>
              <a:t>periodic </a:t>
            </a:r>
            <a:r>
              <a:rPr dirty="0" sz="3200" spc="-35">
                <a:latin typeface="Times New Roman"/>
                <a:cs typeface="Times New Roman"/>
              </a:rPr>
              <a:t>review, </a:t>
            </a:r>
            <a:r>
              <a:rPr dirty="0" sz="3200" spc="-5">
                <a:latin typeface="Times New Roman"/>
                <a:cs typeface="Times New Roman"/>
              </a:rPr>
              <a:t>that  appropriate steps are </a:t>
            </a:r>
            <a:r>
              <a:rPr dirty="0" sz="3200">
                <a:latin typeface="Times New Roman"/>
                <a:cs typeface="Times New Roman"/>
              </a:rPr>
              <a:t>taken </a:t>
            </a:r>
            <a:r>
              <a:rPr dirty="0" sz="3200" spc="-10">
                <a:latin typeface="Times New Roman"/>
                <a:cs typeface="Times New Roman"/>
              </a:rPr>
              <a:t>to </a:t>
            </a:r>
            <a:r>
              <a:rPr dirty="0" sz="3200">
                <a:latin typeface="Times New Roman"/>
                <a:cs typeface="Times New Roman"/>
              </a:rPr>
              <a:t>protect the </a:t>
            </a:r>
            <a:r>
              <a:rPr dirty="0" sz="3200" spc="-5">
                <a:latin typeface="Times New Roman"/>
                <a:cs typeface="Times New Roman"/>
              </a:rPr>
              <a:t>rights  </a:t>
            </a:r>
            <a:r>
              <a:rPr dirty="0" sz="3200">
                <a:latin typeface="Times New Roman"/>
                <a:cs typeface="Times New Roman"/>
              </a:rPr>
              <a:t>and welfare of </a:t>
            </a:r>
            <a:r>
              <a:rPr dirty="0" sz="3200" spc="-5">
                <a:latin typeface="Times New Roman"/>
                <a:cs typeface="Times New Roman"/>
              </a:rPr>
              <a:t>humans </a:t>
            </a:r>
            <a:r>
              <a:rPr dirty="0" sz="3200">
                <a:latin typeface="Times New Roman"/>
                <a:cs typeface="Times New Roman"/>
              </a:rPr>
              <a:t>participating as  subjects </a:t>
            </a:r>
            <a:r>
              <a:rPr dirty="0" sz="3200" spc="-5">
                <a:latin typeface="Times New Roman"/>
                <a:cs typeface="Times New Roman"/>
              </a:rPr>
              <a:t>in </a:t>
            </a:r>
            <a:r>
              <a:rPr dirty="0" sz="3200">
                <a:latin typeface="Times New Roman"/>
                <a:cs typeface="Times New Roman"/>
              </a:rPr>
              <a:t>the</a:t>
            </a:r>
            <a:r>
              <a:rPr dirty="0" sz="3200" spc="-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research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825883" y="6813293"/>
            <a:ext cx="103949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>
                <a:solidFill>
                  <a:srgbClr val="898989"/>
                </a:solidFill>
                <a:latin typeface="Calibri"/>
                <a:cs typeface="Calibri"/>
              </a:rPr>
              <a:t>Jawad/IRB/RMU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64785" y="681329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605160" y="755395"/>
            <a:ext cx="348043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Importance </a:t>
            </a:r>
            <a:r>
              <a:rPr dirty="0"/>
              <a:t>of</a:t>
            </a:r>
            <a:r>
              <a:rPr dirty="0" spc="-35"/>
              <a:t> </a:t>
            </a:r>
            <a:r>
              <a:rPr dirty="0" spc="-5"/>
              <a:t>IRB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2916" y="1963927"/>
            <a:ext cx="7727315" cy="4140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3000">
                <a:latin typeface="Times New Roman"/>
                <a:cs typeface="Times New Roman"/>
              </a:rPr>
              <a:t>The </a:t>
            </a:r>
            <a:r>
              <a:rPr dirty="0" sz="3000" spc="-5">
                <a:latin typeface="Times New Roman"/>
                <a:cs typeface="Times New Roman"/>
              </a:rPr>
              <a:t>IRB serves </a:t>
            </a:r>
            <a:r>
              <a:rPr dirty="0" sz="3000" spc="5">
                <a:latin typeface="Times New Roman"/>
                <a:cs typeface="Times New Roman"/>
              </a:rPr>
              <a:t>as </a:t>
            </a:r>
            <a:r>
              <a:rPr dirty="0" sz="3000">
                <a:latin typeface="Times New Roman"/>
                <a:cs typeface="Times New Roman"/>
              </a:rPr>
              <a:t>an </a:t>
            </a:r>
            <a:r>
              <a:rPr dirty="0" sz="3000" spc="-5">
                <a:latin typeface="Times New Roman"/>
                <a:cs typeface="Times New Roman"/>
              </a:rPr>
              <a:t>objective third </a:t>
            </a:r>
            <a:r>
              <a:rPr dirty="0" sz="3000" spc="-35">
                <a:latin typeface="Times New Roman"/>
                <a:cs typeface="Times New Roman"/>
              </a:rPr>
              <a:t>party, </a:t>
            </a:r>
            <a:r>
              <a:rPr dirty="0" sz="3000">
                <a:latin typeface="Times New Roman"/>
                <a:cs typeface="Times New Roman"/>
              </a:rPr>
              <a:t>an  </a:t>
            </a:r>
            <a:r>
              <a:rPr dirty="0" sz="3000" spc="-5">
                <a:latin typeface="Times New Roman"/>
                <a:cs typeface="Times New Roman"/>
              </a:rPr>
              <a:t>oversight </a:t>
            </a:r>
            <a:r>
              <a:rPr dirty="0" sz="3000">
                <a:latin typeface="Times New Roman"/>
                <a:cs typeface="Times New Roman"/>
              </a:rPr>
              <a:t>committee approved by </a:t>
            </a:r>
            <a:r>
              <a:rPr dirty="0" sz="3000" spc="-5">
                <a:latin typeface="Times New Roman"/>
                <a:cs typeface="Times New Roman"/>
              </a:rPr>
              <a:t>regulatory </a:t>
            </a:r>
            <a:r>
              <a:rPr dirty="0" sz="3000">
                <a:latin typeface="Times New Roman"/>
                <a:cs typeface="Times New Roman"/>
              </a:rPr>
              <a:t>body  (academic council) </a:t>
            </a:r>
            <a:r>
              <a:rPr dirty="0" sz="3000" spc="-5">
                <a:latin typeface="Times New Roman"/>
                <a:cs typeface="Times New Roman"/>
              </a:rPr>
              <a:t>with </a:t>
            </a:r>
            <a:r>
              <a:rPr dirty="0" sz="3000">
                <a:latin typeface="Times New Roman"/>
                <a:cs typeface="Times New Roman"/>
              </a:rPr>
              <a:t>the </a:t>
            </a:r>
            <a:r>
              <a:rPr dirty="0" sz="3000" spc="-5">
                <a:latin typeface="Times New Roman"/>
                <a:cs typeface="Times New Roman"/>
              </a:rPr>
              <a:t>purpose </a:t>
            </a:r>
            <a:r>
              <a:rPr dirty="0" sz="3000">
                <a:latin typeface="Times New Roman"/>
                <a:cs typeface="Times New Roman"/>
              </a:rPr>
              <a:t>of protecting  and </a:t>
            </a:r>
            <a:r>
              <a:rPr dirty="0" sz="3000" spc="-5">
                <a:latin typeface="Times New Roman"/>
                <a:cs typeface="Times New Roman"/>
              </a:rPr>
              <a:t>managing risk to human </a:t>
            </a:r>
            <a:r>
              <a:rPr dirty="0" sz="3000">
                <a:latin typeface="Times New Roman"/>
                <a:cs typeface="Times New Roman"/>
              </a:rPr>
              <a:t>participants involved  </a:t>
            </a:r>
            <a:r>
              <a:rPr dirty="0" sz="3000" spc="-5">
                <a:latin typeface="Times New Roman"/>
                <a:cs typeface="Times New Roman"/>
              </a:rPr>
              <a:t>in </a:t>
            </a:r>
            <a:r>
              <a:rPr dirty="0" sz="3000">
                <a:latin typeface="Times New Roman"/>
                <a:cs typeface="Times New Roman"/>
              </a:rPr>
              <a:t>research. </a:t>
            </a:r>
            <a:r>
              <a:rPr dirty="0" sz="3000" spc="-105">
                <a:latin typeface="Times New Roman"/>
                <a:cs typeface="Times New Roman"/>
              </a:rPr>
              <a:t>To </a:t>
            </a:r>
            <a:r>
              <a:rPr dirty="0" sz="3000" spc="-5">
                <a:latin typeface="Times New Roman"/>
                <a:cs typeface="Times New Roman"/>
              </a:rPr>
              <a:t>ensure </a:t>
            </a:r>
            <a:r>
              <a:rPr dirty="0" sz="3000">
                <a:latin typeface="Times New Roman"/>
                <a:cs typeface="Times New Roman"/>
              </a:rPr>
              <a:t>that </a:t>
            </a:r>
            <a:r>
              <a:rPr dirty="0" sz="3000" spc="-5">
                <a:latin typeface="Times New Roman"/>
                <a:cs typeface="Times New Roman"/>
              </a:rPr>
              <a:t>only </a:t>
            </a:r>
            <a:r>
              <a:rPr dirty="0" sz="3000">
                <a:latin typeface="Times New Roman"/>
                <a:cs typeface="Times New Roman"/>
              </a:rPr>
              <a:t>ethical and  </a:t>
            </a:r>
            <a:r>
              <a:rPr dirty="0" sz="3000" spc="-5">
                <a:latin typeface="Times New Roman"/>
                <a:cs typeface="Times New Roman"/>
              </a:rPr>
              <a:t>scientifically valid research is</a:t>
            </a:r>
            <a:r>
              <a:rPr dirty="0" sz="3000" spc="114">
                <a:latin typeface="Times New Roman"/>
                <a:cs typeface="Times New Roman"/>
              </a:rPr>
              <a:t> </a:t>
            </a:r>
            <a:r>
              <a:rPr dirty="0" sz="3000" spc="-5">
                <a:latin typeface="Times New Roman"/>
                <a:cs typeface="Times New Roman"/>
              </a:rPr>
              <a:t>implemented.</a:t>
            </a:r>
            <a:endParaRPr sz="30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ject 9"/>
          <p:cNvSpPr txBox="1"/>
          <p:nvPr/>
        </p:nvSpPr>
        <p:spPr>
          <a:xfrm>
            <a:off x="4825883" y="6813293"/>
            <a:ext cx="103949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>
                <a:solidFill>
                  <a:srgbClr val="898989"/>
                </a:solidFill>
                <a:latin typeface="Calibri"/>
                <a:cs typeface="Calibri"/>
              </a:rPr>
              <a:t>Jawad/IRB/RMU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264785" y="681329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951364" y="717295"/>
            <a:ext cx="478790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Who should </a:t>
            </a:r>
            <a:r>
              <a:rPr dirty="0"/>
              <a:t>be on </a:t>
            </a:r>
            <a:r>
              <a:rPr dirty="0" spc="-5"/>
              <a:t>an</a:t>
            </a:r>
            <a:r>
              <a:rPr dirty="0" spc="-35"/>
              <a:t> </a:t>
            </a:r>
            <a:r>
              <a:rPr dirty="0" spc="-5"/>
              <a:t>IRB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652916" y="1805431"/>
            <a:ext cx="7727950" cy="2573020"/>
          </a:xfrm>
          <a:prstGeom prst="rect">
            <a:avLst/>
          </a:prstGeom>
        </p:spPr>
        <p:txBody>
          <a:bodyPr wrap="square" lIns="0" tIns="2540" rIns="0" bIns="0" rtlCol="0" vert="horz">
            <a:spAutoFit/>
          </a:bodyPr>
          <a:lstStyle/>
          <a:p>
            <a:pPr algn="just" marL="12700" marR="5080">
              <a:lnSpc>
                <a:spcPct val="102200"/>
              </a:lnSpc>
              <a:spcBef>
                <a:spcPts val="20"/>
              </a:spcBef>
            </a:pPr>
            <a:r>
              <a:rPr dirty="0" sz="3200">
                <a:latin typeface="Times New Roman"/>
                <a:cs typeface="Times New Roman"/>
              </a:rPr>
              <a:t>An IRB consists of at </a:t>
            </a:r>
            <a:r>
              <a:rPr dirty="0" sz="3200" spc="-5">
                <a:latin typeface="Times New Roman"/>
                <a:cs typeface="Times New Roman"/>
              </a:rPr>
              <a:t>least </a:t>
            </a:r>
            <a:r>
              <a:rPr dirty="0" sz="3200">
                <a:latin typeface="Times New Roman"/>
                <a:cs typeface="Times New Roman"/>
              </a:rPr>
              <a:t>5 </a:t>
            </a:r>
            <a:r>
              <a:rPr dirty="0" sz="3200" spc="-5">
                <a:latin typeface="Times New Roman"/>
                <a:cs typeface="Times New Roman"/>
              </a:rPr>
              <a:t>to 15 </a:t>
            </a:r>
            <a:r>
              <a:rPr dirty="0" sz="3200">
                <a:latin typeface="Times New Roman"/>
                <a:cs typeface="Times New Roman"/>
              </a:rPr>
              <a:t>members </a:t>
            </a:r>
            <a:r>
              <a:rPr dirty="0" sz="3200" spc="-5">
                <a:latin typeface="Times New Roman"/>
                <a:cs typeface="Times New Roman"/>
              </a:rPr>
              <a:t>of  </a:t>
            </a:r>
            <a:r>
              <a:rPr dirty="0" sz="3200">
                <a:latin typeface="Times New Roman"/>
                <a:cs typeface="Times New Roman"/>
              </a:rPr>
              <a:t>varying</a:t>
            </a:r>
            <a:r>
              <a:rPr dirty="0" sz="3200" spc="-4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backgrounds.</a:t>
            </a:r>
            <a:endParaRPr sz="3200">
              <a:latin typeface="Times New Roman"/>
              <a:cs typeface="Times New Roman"/>
            </a:endParaRPr>
          </a:p>
          <a:p>
            <a:pPr algn="just" marL="12700" marR="5080">
              <a:lnSpc>
                <a:spcPct val="100000"/>
              </a:lnSpc>
              <a:spcBef>
                <a:spcPts val="765"/>
              </a:spcBef>
            </a:pPr>
            <a:r>
              <a:rPr dirty="0" sz="3200">
                <a:latin typeface="Times New Roman"/>
                <a:cs typeface="Times New Roman"/>
              </a:rPr>
              <a:t>IRB members </a:t>
            </a:r>
            <a:r>
              <a:rPr dirty="0" sz="3200" spc="-5">
                <a:latin typeface="Times New Roman"/>
                <a:cs typeface="Times New Roman"/>
              </a:rPr>
              <a:t>should have the </a:t>
            </a:r>
            <a:r>
              <a:rPr dirty="0" sz="3200">
                <a:latin typeface="Times New Roman"/>
                <a:cs typeface="Times New Roman"/>
              </a:rPr>
              <a:t>professional  experience </a:t>
            </a:r>
            <a:r>
              <a:rPr dirty="0" sz="3200" spc="-5">
                <a:latin typeface="Times New Roman"/>
                <a:cs typeface="Times New Roman"/>
              </a:rPr>
              <a:t>to provide appropriate scientific  </a:t>
            </a:r>
            <a:r>
              <a:rPr dirty="0" sz="3200" spc="5">
                <a:latin typeface="Times New Roman"/>
                <a:cs typeface="Times New Roman"/>
              </a:rPr>
              <a:t>and </a:t>
            </a:r>
            <a:r>
              <a:rPr dirty="0" sz="3200">
                <a:latin typeface="Times New Roman"/>
                <a:cs typeface="Times New Roman"/>
              </a:rPr>
              <a:t>ethical</a:t>
            </a:r>
            <a:r>
              <a:rPr dirty="0" sz="3200" spc="-50">
                <a:latin typeface="Times New Roman"/>
                <a:cs typeface="Times New Roman"/>
              </a:rPr>
              <a:t> </a:t>
            </a:r>
            <a:r>
              <a:rPr dirty="0" sz="3200" spc="-30">
                <a:latin typeface="Times New Roman"/>
                <a:cs typeface="Times New Roman"/>
              </a:rPr>
              <a:t>review.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652916" y="4449570"/>
            <a:ext cx="1489075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797560" algn="l"/>
              </a:tabLst>
            </a:pPr>
            <a:r>
              <a:rPr dirty="0" sz="3200">
                <a:latin typeface="Times New Roman"/>
                <a:cs typeface="Times New Roman"/>
              </a:rPr>
              <a:t>An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>
                <a:latin typeface="Times New Roman"/>
                <a:cs typeface="Times New Roman"/>
              </a:rPr>
              <a:t>I</a:t>
            </a:r>
            <a:r>
              <a:rPr dirty="0" sz="3200" spc="-5">
                <a:latin typeface="Times New Roman"/>
                <a:cs typeface="Times New Roman"/>
              </a:rPr>
              <a:t>R</a:t>
            </a:r>
            <a:r>
              <a:rPr dirty="0" sz="3200">
                <a:latin typeface="Times New Roman"/>
                <a:cs typeface="Times New Roman"/>
              </a:rPr>
              <a:t>B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52916" y="4937250"/>
            <a:ext cx="1443990" cy="5137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-10">
                <a:latin typeface="Times New Roman"/>
                <a:cs typeface="Times New Roman"/>
              </a:rPr>
              <a:t>b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35">
                <a:latin typeface="Times New Roman"/>
                <a:cs typeface="Times New Roman"/>
              </a:rPr>
              <a:t>r</a:t>
            </a:r>
            <a:r>
              <a:rPr dirty="0" sz="3200">
                <a:latin typeface="Times New Roman"/>
                <a:cs typeface="Times New Roman"/>
              </a:rPr>
              <a:t>,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402468" y="4449570"/>
            <a:ext cx="2451735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79375" marR="5080" indent="-67310">
              <a:lnSpc>
                <a:spcPct val="100000"/>
              </a:lnSpc>
              <a:spcBef>
                <a:spcPts val="100"/>
              </a:spcBef>
              <a:tabLst>
                <a:tab pos="1088390" algn="l"/>
                <a:tab pos="1176655" algn="l"/>
                <a:tab pos="2144395" algn="l"/>
              </a:tabLst>
            </a:pPr>
            <a:r>
              <a:rPr dirty="0" sz="3200" spc="-1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u</a:t>
            </a:r>
            <a:r>
              <a:rPr dirty="0" sz="3200">
                <a:latin typeface="Times New Roman"/>
                <a:cs typeface="Times New Roman"/>
              </a:rPr>
              <a:t>st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v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t  </a:t>
            </a:r>
            <a:r>
              <a:rPr dirty="0" sz="3200" spc="-5">
                <a:latin typeface="Times New Roman"/>
                <a:cs typeface="Times New Roman"/>
              </a:rPr>
              <a:t>who		</a:t>
            </a:r>
            <a:r>
              <a:rPr dirty="0" sz="3200">
                <a:latin typeface="Times New Roman"/>
                <a:cs typeface="Times New Roman"/>
              </a:rPr>
              <a:t>knows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026740" y="4449570"/>
            <a:ext cx="3354704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 indent="87630">
              <a:lnSpc>
                <a:spcPct val="100000"/>
              </a:lnSpc>
              <a:spcBef>
                <a:spcPts val="100"/>
              </a:spcBef>
              <a:tabLst>
                <a:tab pos="1132205" algn="l"/>
                <a:tab pos="1292225" algn="l"/>
                <a:tab pos="2006600" algn="l"/>
                <a:tab pos="2753995" algn="l"/>
              </a:tabLst>
            </a:pP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ea</a:t>
            </a:r>
            <a:r>
              <a:rPr dirty="0" sz="3200">
                <a:latin typeface="Times New Roman"/>
                <a:cs typeface="Times New Roman"/>
              </a:rPr>
              <a:t>st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10">
                <a:latin typeface="Times New Roman"/>
                <a:cs typeface="Times New Roman"/>
              </a:rPr>
              <a:t>o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5">
                <a:latin typeface="Times New Roman"/>
                <a:cs typeface="Times New Roman"/>
              </a:rPr>
              <a:t>c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-10">
                <a:latin typeface="Times New Roman"/>
                <a:cs typeface="Times New Roman"/>
              </a:rPr>
              <a:t>en</a:t>
            </a:r>
            <a:r>
              <a:rPr dirty="0" sz="3200" spc="-5">
                <a:latin typeface="Times New Roman"/>
                <a:cs typeface="Times New Roman"/>
              </a:rPr>
              <a:t>ti</a:t>
            </a:r>
            <a:r>
              <a:rPr dirty="0" sz="3200">
                <a:latin typeface="Times New Roman"/>
                <a:cs typeface="Times New Roman"/>
              </a:rPr>
              <a:t>st  s</a:t>
            </a:r>
            <a:r>
              <a:rPr dirty="0" sz="3200" spc="-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u</a:t>
            </a:r>
            <a:r>
              <a:rPr dirty="0" sz="3200" spc="-10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y</a:t>
            </a:r>
            <a:r>
              <a:rPr dirty="0" sz="3200">
                <a:latin typeface="Times New Roman"/>
                <a:cs typeface="Times New Roman"/>
              </a:rPr>
              <a:t>		</a:t>
            </a:r>
            <a:r>
              <a:rPr dirty="0" sz="3200" spc="-10">
                <a:latin typeface="Times New Roman"/>
                <a:cs typeface="Times New Roman"/>
              </a:rPr>
              <a:t>d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s</a:t>
            </a:r>
            <a:r>
              <a:rPr dirty="0" sz="3200" spc="-5">
                <a:latin typeface="Times New Roman"/>
                <a:cs typeface="Times New Roman"/>
              </a:rPr>
              <a:t>i</a:t>
            </a:r>
            <a:r>
              <a:rPr dirty="0" sz="3200" spc="5">
                <a:latin typeface="Times New Roman"/>
                <a:cs typeface="Times New Roman"/>
              </a:rPr>
              <a:t>g</a:t>
            </a:r>
            <a:r>
              <a:rPr dirty="0" sz="320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d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652916" y="5424929"/>
            <a:ext cx="7726680" cy="100139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  <a:tabLst>
                <a:tab pos="2375535" algn="l"/>
                <a:tab pos="3294379" algn="l"/>
                <a:tab pos="4100829" algn="l"/>
                <a:tab pos="4611370" algn="l"/>
                <a:tab pos="5575935" algn="l"/>
                <a:tab pos="6381750" algn="l"/>
              </a:tabLst>
            </a:pPr>
            <a:r>
              <a:rPr dirty="0" sz="320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5">
                <a:latin typeface="Times New Roman"/>
                <a:cs typeface="Times New Roman"/>
              </a:rPr>
              <a:t>t</a:t>
            </a:r>
            <a:r>
              <a:rPr dirty="0" sz="3200" spc="5">
                <a:latin typeface="Times New Roman"/>
                <a:cs typeface="Times New Roman"/>
              </a:rPr>
              <a:t>h</a:t>
            </a:r>
            <a:r>
              <a:rPr dirty="0" sz="3200" spc="-10">
                <a:latin typeface="Times New Roman"/>
                <a:cs typeface="Times New Roman"/>
              </a:rPr>
              <a:t>od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g</a:t>
            </a:r>
            <a:r>
              <a:rPr dirty="0" sz="3200">
                <a:latin typeface="Times New Roman"/>
                <a:cs typeface="Times New Roman"/>
              </a:rPr>
              <a:t>y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>
                <a:latin typeface="Times New Roman"/>
                <a:cs typeface="Times New Roman"/>
              </a:rPr>
              <a:t>w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l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10">
                <a:latin typeface="Times New Roman"/>
                <a:cs typeface="Times New Roman"/>
              </a:rPr>
              <a:t>a</a:t>
            </a:r>
            <a:r>
              <a:rPr dirty="0" sz="3200" spc="5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d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5">
                <a:latin typeface="Times New Roman"/>
                <a:cs typeface="Times New Roman"/>
              </a:rPr>
              <a:t>a</a:t>
            </a:r>
            <a:r>
              <a:rPr dirty="0" sz="3200">
                <a:latin typeface="Times New Roman"/>
                <a:cs typeface="Times New Roman"/>
              </a:rPr>
              <a:t>t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5">
                <a:latin typeface="Times New Roman"/>
                <a:cs typeface="Times New Roman"/>
              </a:rPr>
              <a:t>l</a:t>
            </a:r>
            <a:r>
              <a:rPr dirty="0" sz="3200" spc="5">
                <a:latin typeface="Times New Roman"/>
                <a:cs typeface="Times New Roman"/>
              </a:rPr>
              <a:t>ea</a:t>
            </a:r>
            <a:r>
              <a:rPr dirty="0" sz="3200">
                <a:latin typeface="Times New Roman"/>
                <a:cs typeface="Times New Roman"/>
              </a:rPr>
              <a:t>st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5">
                <a:latin typeface="Times New Roman"/>
                <a:cs typeface="Times New Roman"/>
              </a:rPr>
              <a:t>o</a:t>
            </a:r>
            <a:r>
              <a:rPr dirty="0" sz="3200" spc="-10">
                <a:latin typeface="Times New Roman"/>
                <a:cs typeface="Times New Roman"/>
              </a:rPr>
              <a:t>n</a:t>
            </a:r>
            <a:r>
              <a:rPr dirty="0" sz="320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	</a:t>
            </a:r>
            <a:r>
              <a:rPr dirty="0" sz="3200" spc="-1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e</a:t>
            </a:r>
            <a:r>
              <a:rPr dirty="0" sz="3200" spc="-10">
                <a:latin typeface="Times New Roman"/>
                <a:cs typeface="Times New Roman"/>
              </a:rPr>
              <a:t>m</a:t>
            </a:r>
            <a:r>
              <a:rPr dirty="0" sz="3200" spc="5">
                <a:latin typeface="Times New Roman"/>
                <a:cs typeface="Times New Roman"/>
              </a:rPr>
              <a:t>b</a:t>
            </a:r>
            <a:r>
              <a:rPr dirty="0" sz="3200" spc="-10">
                <a:latin typeface="Times New Roman"/>
                <a:cs typeface="Times New Roman"/>
              </a:rPr>
              <a:t>e</a:t>
            </a:r>
            <a:r>
              <a:rPr dirty="0" sz="3200">
                <a:latin typeface="Times New Roman"/>
                <a:cs typeface="Times New Roman"/>
              </a:rPr>
              <a:t>r  </a:t>
            </a:r>
            <a:r>
              <a:rPr dirty="0" sz="3200">
                <a:latin typeface="Times New Roman"/>
                <a:cs typeface="Times New Roman"/>
              </a:rPr>
              <a:t>whose primary </a:t>
            </a:r>
            <a:r>
              <a:rPr dirty="0" sz="3200" spc="5">
                <a:latin typeface="Times New Roman"/>
                <a:cs typeface="Times New Roman"/>
              </a:rPr>
              <a:t>concerns </a:t>
            </a:r>
            <a:r>
              <a:rPr dirty="0" sz="3200">
                <a:latin typeface="Times New Roman"/>
                <a:cs typeface="Times New Roman"/>
              </a:rPr>
              <a:t>are</a:t>
            </a:r>
            <a:r>
              <a:rPr dirty="0" sz="3200" spc="-11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nonscientific.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825883" y="6813293"/>
            <a:ext cx="103949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>
                <a:solidFill>
                  <a:srgbClr val="898989"/>
                </a:solidFill>
                <a:latin typeface="Calibri"/>
                <a:cs typeface="Calibri"/>
              </a:rPr>
              <a:t>Jawad/IRB/RMU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64785" y="681329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796172" y="755395"/>
            <a:ext cx="7096125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IRB should meet the following</a:t>
            </a:r>
            <a:r>
              <a:rPr dirty="0" spc="30"/>
              <a:t> </a:t>
            </a:r>
            <a:r>
              <a:rPr dirty="0" spc="-5"/>
              <a:t>criteria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017" y="1528063"/>
            <a:ext cx="7961630" cy="4767580"/>
          </a:xfrm>
          <a:prstGeom prst="rect">
            <a:avLst/>
          </a:prstGeom>
        </p:spPr>
        <p:txBody>
          <a:bodyPr wrap="square" lIns="0" tIns="58419" rIns="0" bIns="0" rtlCol="0" vert="horz">
            <a:spAutoFit/>
          </a:bodyPr>
          <a:lstStyle/>
          <a:p>
            <a:pPr marL="354965" marR="5080" indent="-342900">
              <a:lnSpc>
                <a:spcPct val="90700"/>
              </a:lnSpc>
              <a:spcBef>
                <a:spcPts val="459"/>
              </a:spcBef>
              <a:buFont typeface="Wingdings"/>
              <a:buChar char=""/>
              <a:tabLst>
                <a:tab pos="447040" algn="l"/>
              </a:tabLst>
            </a:pPr>
            <a:r>
              <a:rPr dirty="0" sz="3200">
                <a:latin typeface="Times New Roman"/>
                <a:cs typeface="Times New Roman"/>
              </a:rPr>
              <a:t>At least 5 members </a:t>
            </a:r>
            <a:r>
              <a:rPr dirty="0" sz="3200" spc="-5">
                <a:latin typeface="Times New Roman"/>
                <a:cs typeface="Times New Roman"/>
              </a:rPr>
              <a:t>with </a:t>
            </a:r>
            <a:r>
              <a:rPr dirty="0" sz="3200">
                <a:latin typeface="Times New Roman"/>
                <a:cs typeface="Times New Roman"/>
              </a:rPr>
              <a:t>varying</a:t>
            </a:r>
            <a:r>
              <a:rPr dirty="0" sz="3200" spc="-8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backgrounds  </a:t>
            </a:r>
            <a:r>
              <a:rPr dirty="0" sz="3200" spc="-5">
                <a:latin typeface="Times New Roman"/>
                <a:cs typeface="Times New Roman"/>
              </a:rPr>
              <a:t>to </a:t>
            </a:r>
            <a:r>
              <a:rPr dirty="0" sz="3200">
                <a:latin typeface="Times New Roman"/>
                <a:cs typeface="Times New Roman"/>
              </a:rPr>
              <a:t>promote complete </a:t>
            </a:r>
            <a:r>
              <a:rPr dirty="0" sz="3200" spc="5">
                <a:latin typeface="Times New Roman"/>
                <a:cs typeface="Times New Roman"/>
              </a:rPr>
              <a:t>and </a:t>
            </a:r>
            <a:r>
              <a:rPr dirty="0" sz="3200">
                <a:latin typeface="Times New Roman"/>
                <a:cs typeface="Times New Roman"/>
              </a:rPr>
              <a:t>adequate review of  research commonly conducted by the  </a:t>
            </a:r>
            <a:r>
              <a:rPr dirty="0" sz="3200" spc="-5">
                <a:latin typeface="Times New Roman"/>
                <a:cs typeface="Times New Roman"/>
              </a:rPr>
              <a:t>organization.</a:t>
            </a:r>
            <a:endParaRPr sz="3200">
              <a:latin typeface="Times New Roman"/>
              <a:cs typeface="Times New Roman"/>
            </a:endParaRPr>
          </a:p>
          <a:p>
            <a:pPr marL="354965" marR="66675" indent="-342900">
              <a:lnSpc>
                <a:spcPts val="3460"/>
              </a:lnSpc>
              <a:spcBef>
                <a:spcPts val="815"/>
              </a:spcBef>
              <a:buFont typeface="Wingdings"/>
              <a:buChar char=""/>
              <a:tabLst>
                <a:tab pos="457834" algn="l"/>
              </a:tabLst>
            </a:pPr>
            <a:r>
              <a:rPr dirty="0" sz="3200">
                <a:latin typeface="Times New Roman"/>
                <a:cs typeface="Times New Roman"/>
              </a:rPr>
              <a:t>Not comprised of either all male or all</a:t>
            </a:r>
            <a:r>
              <a:rPr dirty="0" sz="3200" spc="-1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female  members.</a:t>
            </a:r>
            <a:endParaRPr sz="3200">
              <a:latin typeface="Times New Roman"/>
              <a:cs typeface="Times New Roman"/>
            </a:endParaRPr>
          </a:p>
          <a:p>
            <a:pPr marL="354965" marR="661035" indent="-342900">
              <a:lnSpc>
                <a:spcPts val="3460"/>
              </a:lnSpc>
              <a:spcBef>
                <a:spcPts val="760"/>
              </a:spcBef>
              <a:buFont typeface="Wingdings"/>
              <a:buChar char=""/>
              <a:tabLst>
                <a:tab pos="457834" algn="l"/>
              </a:tabLst>
            </a:pPr>
            <a:r>
              <a:rPr dirty="0" sz="3200">
                <a:latin typeface="Times New Roman"/>
                <a:cs typeface="Times New Roman"/>
              </a:rPr>
              <a:t>Not comprised of members who</a:t>
            </a:r>
            <a:r>
              <a:rPr dirty="0" sz="3200" spc="-9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represent  only a single</a:t>
            </a:r>
            <a:r>
              <a:rPr dirty="0" sz="3200" spc="-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profession.</a:t>
            </a:r>
            <a:endParaRPr sz="3200">
              <a:latin typeface="Times New Roman"/>
              <a:cs typeface="Times New Roman"/>
            </a:endParaRPr>
          </a:p>
          <a:p>
            <a:pPr marL="354965" marR="146050" indent="-342900">
              <a:lnSpc>
                <a:spcPts val="3460"/>
              </a:lnSpc>
              <a:spcBef>
                <a:spcPts val="760"/>
              </a:spcBef>
              <a:buFont typeface="Wingdings"/>
              <a:buChar char=""/>
              <a:tabLst>
                <a:tab pos="434975" algn="l"/>
              </a:tabLst>
            </a:pPr>
            <a:r>
              <a:rPr dirty="0" sz="3200">
                <a:latin typeface="Times New Roman"/>
                <a:cs typeface="Times New Roman"/>
              </a:rPr>
              <a:t>At least </a:t>
            </a:r>
            <a:r>
              <a:rPr dirty="0" sz="3200" spc="5">
                <a:latin typeface="Times New Roman"/>
                <a:cs typeface="Times New Roman"/>
              </a:rPr>
              <a:t>one </a:t>
            </a:r>
            <a:r>
              <a:rPr dirty="0" sz="3200">
                <a:latin typeface="Times New Roman"/>
                <a:cs typeface="Times New Roman"/>
              </a:rPr>
              <a:t>member </a:t>
            </a:r>
            <a:r>
              <a:rPr dirty="0" sz="3200" spc="5">
                <a:latin typeface="Times New Roman"/>
                <a:cs typeface="Times New Roman"/>
              </a:rPr>
              <a:t>has </a:t>
            </a:r>
            <a:r>
              <a:rPr dirty="0" sz="3200">
                <a:latin typeface="Times New Roman"/>
                <a:cs typeface="Times New Roman"/>
              </a:rPr>
              <a:t>primary concerns</a:t>
            </a:r>
            <a:r>
              <a:rPr dirty="0" sz="3200" spc="-160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  </a:t>
            </a:r>
            <a:r>
              <a:rPr dirty="0" sz="3200">
                <a:latin typeface="Times New Roman"/>
                <a:cs typeface="Times New Roman"/>
              </a:rPr>
              <a:t>scientific</a:t>
            </a:r>
            <a:r>
              <a:rPr dirty="0" sz="3200" spc="-2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area.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4825883" y="6813293"/>
            <a:ext cx="103949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>
                <a:solidFill>
                  <a:srgbClr val="898989"/>
                </a:solidFill>
                <a:latin typeface="Calibri"/>
                <a:cs typeface="Calibri"/>
              </a:rPr>
              <a:t>Jawad/IRB/RMU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264785" y="681329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1310017" y="749299"/>
            <a:ext cx="7948930" cy="562229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00025">
              <a:lnSpc>
                <a:spcPct val="100000"/>
              </a:lnSpc>
              <a:spcBef>
                <a:spcPts val="100"/>
              </a:spcBef>
            </a:pPr>
            <a:r>
              <a:rPr dirty="0" sz="3200">
                <a:latin typeface="Times New Roman"/>
                <a:cs typeface="Times New Roman"/>
              </a:rPr>
              <a:t>IRB should meet the following criteria</a:t>
            </a:r>
            <a:r>
              <a:rPr dirty="0" sz="3200" spc="-114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(contd.)</a:t>
            </a:r>
            <a:endParaRPr sz="32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750">
              <a:latin typeface="Times New Roman"/>
              <a:cs typeface="Times New Roman"/>
            </a:endParaRPr>
          </a:p>
          <a:p>
            <a:pPr marL="354965" marR="118745" indent="-342900">
              <a:lnSpc>
                <a:spcPct val="102200"/>
              </a:lnSpc>
              <a:buFont typeface="Wingdings"/>
              <a:buChar char=""/>
              <a:tabLst>
                <a:tab pos="447040" algn="l"/>
              </a:tabLst>
            </a:pPr>
            <a:r>
              <a:rPr dirty="0" sz="3200">
                <a:latin typeface="Times New Roman"/>
                <a:cs typeface="Times New Roman"/>
              </a:rPr>
              <a:t>At least </a:t>
            </a:r>
            <a:r>
              <a:rPr dirty="0" sz="3200" spc="5">
                <a:latin typeface="Times New Roman"/>
                <a:cs typeface="Times New Roman"/>
              </a:rPr>
              <a:t>one </a:t>
            </a:r>
            <a:r>
              <a:rPr dirty="0" sz="3200">
                <a:latin typeface="Times New Roman"/>
                <a:cs typeface="Times New Roman"/>
              </a:rPr>
              <a:t>member </a:t>
            </a:r>
            <a:r>
              <a:rPr dirty="0" sz="3200" spc="5">
                <a:latin typeface="Times New Roman"/>
                <a:cs typeface="Times New Roman"/>
              </a:rPr>
              <a:t>has </a:t>
            </a:r>
            <a:r>
              <a:rPr dirty="0" sz="3200">
                <a:latin typeface="Times New Roman"/>
                <a:cs typeface="Times New Roman"/>
              </a:rPr>
              <a:t>primary </a:t>
            </a:r>
            <a:r>
              <a:rPr dirty="0" sz="3200" spc="5">
                <a:latin typeface="Times New Roman"/>
                <a:cs typeface="Times New Roman"/>
              </a:rPr>
              <a:t>concerns</a:t>
            </a:r>
            <a:r>
              <a:rPr dirty="0" sz="3200" spc="-185">
                <a:latin typeface="Times New Roman"/>
                <a:cs typeface="Times New Roman"/>
              </a:rPr>
              <a:t> </a:t>
            </a:r>
            <a:r>
              <a:rPr dirty="0" sz="3200" spc="-5">
                <a:latin typeface="Times New Roman"/>
                <a:cs typeface="Times New Roman"/>
              </a:rPr>
              <a:t>in  </a:t>
            </a:r>
            <a:r>
              <a:rPr dirty="0" sz="3200">
                <a:latin typeface="Times New Roman"/>
                <a:cs typeface="Times New Roman"/>
              </a:rPr>
              <a:t>nonscientific</a:t>
            </a:r>
            <a:r>
              <a:rPr dirty="0" sz="3200" spc="-3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area.</a:t>
            </a:r>
            <a:endParaRPr sz="3200">
              <a:latin typeface="Times New Roman"/>
              <a:cs typeface="Times New Roman"/>
            </a:endParaRPr>
          </a:p>
          <a:p>
            <a:pPr marL="354965" marR="1731010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434975" algn="l"/>
              </a:tabLst>
            </a:pPr>
            <a:r>
              <a:rPr dirty="0" sz="3200">
                <a:latin typeface="Times New Roman"/>
                <a:cs typeface="Times New Roman"/>
              </a:rPr>
              <a:t>At least </a:t>
            </a:r>
            <a:r>
              <a:rPr dirty="0" sz="3200" spc="5">
                <a:latin typeface="Times New Roman"/>
                <a:cs typeface="Times New Roman"/>
              </a:rPr>
              <a:t>one </a:t>
            </a:r>
            <a:r>
              <a:rPr dirty="0" sz="3200">
                <a:latin typeface="Times New Roman"/>
                <a:cs typeface="Times New Roman"/>
              </a:rPr>
              <a:t>member represents the  perspective of research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participants.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70"/>
              </a:spcBef>
              <a:buFont typeface="Wingdings"/>
              <a:buChar char=""/>
              <a:tabLst>
                <a:tab pos="457834" algn="l"/>
              </a:tabLst>
            </a:pPr>
            <a:r>
              <a:rPr dirty="0" sz="3200">
                <a:latin typeface="Times New Roman"/>
                <a:cs typeface="Times New Roman"/>
              </a:rPr>
              <a:t>One should </a:t>
            </a:r>
            <a:r>
              <a:rPr dirty="0" sz="3200" spc="5">
                <a:latin typeface="Times New Roman"/>
                <a:cs typeface="Times New Roman"/>
              </a:rPr>
              <a:t>not </a:t>
            </a:r>
            <a:r>
              <a:rPr dirty="0" sz="3200">
                <a:latin typeface="Times New Roman"/>
                <a:cs typeface="Times New Roman"/>
              </a:rPr>
              <a:t>be a member who </a:t>
            </a:r>
            <a:r>
              <a:rPr dirty="0" sz="3200" spc="5">
                <a:latin typeface="Times New Roman"/>
                <a:cs typeface="Times New Roman"/>
              </a:rPr>
              <a:t>has</a:t>
            </a:r>
            <a:r>
              <a:rPr dirty="0" sz="3200" spc="-14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conflict  of</a:t>
            </a:r>
            <a:r>
              <a:rPr dirty="0" sz="3200" spc="-1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interest</a:t>
            </a:r>
            <a:endParaRPr sz="3200">
              <a:latin typeface="Times New Roman"/>
              <a:cs typeface="Times New Roman"/>
            </a:endParaRPr>
          </a:p>
          <a:p>
            <a:pPr marL="354965" marR="242570" indent="-342900">
              <a:lnSpc>
                <a:spcPct val="100000"/>
              </a:lnSpc>
              <a:spcBef>
                <a:spcPts val="765"/>
              </a:spcBef>
              <a:buFont typeface="Wingdings"/>
              <a:buChar char=""/>
              <a:tabLst>
                <a:tab pos="457834" algn="l"/>
              </a:tabLst>
            </a:pPr>
            <a:r>
              <a:rPr dirty="0" sz="3200">
                <a:latin typeface="Times New Roman"/>
                <a:cs typeface="Times New Roman"/>
              </a:rPr>
              <a:t>Individuals who are responsible for</a:t>
            </a:r>
            <a:r>
              <a:rPr dirty="0" sz="3200" spc="-114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business  development are prohibited from serving as  members or </a:t>
            </a:r>
            <a:r>
              <a:rPr dirty="0" sz="3200" spc="-5">
                <a:latin typeface="Times New Roman"/>
                <a:cs typeface="Times New Roman"/>
              </a:rPr>
              <a:t>ex-officio</a:t>
            </a:r>
            <a:r>
              <a:rPr dirty="0" sz="3200" spc="-10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members.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4825883" y="6813293"/>
            <a:ext cx="1039494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12700">
              <a:lnSpc>
                <a:spcPts val="1240"/>
              </a:lnSpc>
            </a:pPr>
            <a:r>
              <a:rPr dirty="0" sz="1200" spc="-5">
                <a:solidFill>
                  <a:srgbClr val="898989"/>
                </a:solidFill>
                <a:latin typeface="Calibri"/>
                <a:cs typeface="Calibri"/>
              </a:rPr>
              <a:t>Jawad/IRB/RMU</a:t>
            </a:r>
            <a:endParaRPr sz="1200">
              <a:latin typeface="Calibri"/>
              <a:cs typeface="Calibri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264785" y="6813293"/>
            <a:ext cx="128270" cy="177800"/>
          </a:xfrm>
          <a:prstGeom prst="rect">
            <a:avLst/>
          </a:prstGeom>
        </p:spPr>
        <p:txBody>
          <a:bodyPr wrap="square" lIns="0" tIns="0" rIns="0" bIns="0" rtlCol="0" vert="horz">
            <a:spAutoFit/>
          </a:bodyPr>
          <a:lstStyle/>
          <a:p>
            <a:pPr marL="25400">
              <a:lnSpc>
                <a:spcPts val="1240"/>
              </a:lnSpc>
            </a:pPr>
            <a:fld id="{81D60167-4931-47E6-BA6A-407CBD079E47}" type="slidenum">
              <a:rPr dirty="0" sz="1200">
                <a:solidFill>
                  <a:srgbClr val="898989"/>
                </a:solidFill>
                <a:latin typeface="Calibri"/>
                <a:cs typeface="Calibri"/>
              </a:rPr>
              <a:t>2</a:t>
            </a:fld>
            <a:endParaRPr sz="1200">
              <a:latin typeface="Calibri"/>
              <a:cs typeface="Calibri"/>
            </a:endParaRPr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83169" y="717295"/>
            <a:ext cx="7923530" cy="5740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pc="-5"/>
              <a:t>Formation </a:t>
            </a:r>
            <a:r>
              <a:rPr dirty="0"/>
              <a:t>of </a:t>
            </a:r>
            <a:r>
              <a:rPr dirty="0" spc="-5"/>
              <a:t>IRB </a:t>
            </a:r>
            <a:r>
              <a:rPr dirty="0"/>
              <a:t>&amp; </a:t>
            </a:r>
            <a:r>
              <a:rPr dirty="0" spc="-5"/>
              <a:t>Selection </a:t>
            </a:r>
            <a:r>
              <a:rPr dirty="0"/>
              <a:t>of</a:t>
            </a:r>
            <a:r>
              <a:rPr dirty="0" spc="5"/>
              <a:t> </a:t>
            </a:r>
            <a:r>
              <a:rPr dirty="0" spc="-5"/>
              <a:t>Members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1310017" y="1587499"/>
            <a:ext cx="7950834" cy="4123054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54965" marR="1270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The Institutional Head </a:t>
            </a:r>
            <a:r>
              <a:rPr dirty="0" sz="3200" spc="-5">
                <a:latin typeface="Times New Roman"/>
                <a:cs typeface="Times New Roman"/>
              </a:rPr>
              <a:t>will </a:t>
            </a:r>
            <a:r>
              <a:rPr dirty="0" sz="3200">
                <a:latin typeface="Times New Roman"/>
                <a:cs typeface="Times New Roman"/>
              </a:rPr>
              <a:t>form IRB </a:t>
            </a:r>
            <a:r>
              <a:rPr dirty="0" sz="3200" spc="-5">
                <a:latin typeface="Times New Roman"/>
                <a:cs typeface="Times New Roman"/>
              </a:rPr>
              <a:t>with</a:t>
            </a:r>
            <a:r>
              <a:rPr dirty="0" sz="3200" spc="-135">
                <a:latin typeface="Times New Roman"/>
                <a:cs typeface="Times New Roman"/>
              </a:rPr>
              <a:t> </a:t>
            </a:r>
            <a:r>
              <a:rPr dirty="0" sz="3200" spc="5">
                <a:latin typeface="Times New Roman"/>
                <a:cs typeface="Times New Roman"/>
              </a:rPr>
              <a:t>due  </a:t>
            </a:r>
            <a:r>
              <a:rPr dirty="0" sz="3200">
                <a:latin typeface="Times New Roman"/>
                <a:cs typeface="Times New Roman"/>
              </a:rPr>
              <a:t>approval of Academic</a:t>
            </a:r>
            <a:r>
              <a:rPr dirty="0" sz="3200" spc="-26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Council.</a:t>
            </a:r>
            <a:endParaRPr sz="3200">
              <a:latin typeface="Times New Roman"/>
              <a:cs typeface="Times New Roman"/>
            </a:endParaRPr>
          </a:p>
          <a:p>
            <a:pPr marL="354965" marR="371475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The IRB Chair / Director are responsible</a:t>
            </a:r>
            <a:r>
              <a:rPr dirty="0" sz="3200" spc="-130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for  selecting members </a:t>
            </a:r>
            <a:r>
              <a:rPr dirty="0" sz="3200" spc="-5">
                <a:latin typeface="Times New Roman"/>
                <a:cs typeface="Times New Roman"/>
              </a:rPr>
              <a:t>in </a:t>
            </a:r>
            <a:r>
              <a:rPr dirty="0" sz="3200">
                <a:latin typeface="Times New Roman"/>
                <a:cs typeface="Times New Roman"/>
              </a:rPr>
              <a:t>consultation </a:t>
            </a:r>
            <a:r>
              <a:rPr dirty="0" sz="3200" spc="-5">
                <a:latin typeface="Times New Roman"/>
                <a:cs typeface="Times New Roman"/>
              </a:rPr>
              <a:t>with  </a:t>
            </a:r>
            <a:r>
              <a:rPr dirty="0" sz="3200">
                <a:latin typeface="Times New Roman"/>
                <a:cs typeface="Times New Roman"/>
              </a:rPr>
              <a:t>Institutional </a:t>
            </a:r>
            <a:r>
              <a:rPr dirty="0" sz="3200" spc="-5">
                <a:latin typeface="Times New Roman"/>
                <a:cs typeface="Times New Roman"/>
              </a:rPr>
              <a:t>Officials, </a:t>
            </a:r>
            <a:r>
              <a:rPr dirty="0" sz="3200">
                <a:latin typeface="Times New Roman"/>
                <a:cs typeface="Times New Roman"/>
              </a:rPr>
              <a:t>Deans, Department  Chairs </a:t>
            </a:r>
            <a:r>
              <a:rPr dirty="0" sz="3200" spc="5">
                <a:latin typeface="Times New Roman"/>
                <a:cs typeface="Times New Roman"/>
              </a:rPr>
              <a:t>and </a:t>
            </a:r>
            <a:r>
              <a:rPr dirty="0" sz="3200">
                <a:latin typeface="Times New Roman"/>
                <a:cs typeface="Times New Roman"/>
              </a:rPr>
              <a:t>other IRB</a:t>
            </a:r>
            <a:r>
              <a:rPr dirty="0" sz="3200" spc="-75">
                <a:latin typeface="Times New Roman"/>
                <a:cs typeface="Times New Roman"/>
              </a:rPr>
              <a:t> </a:t>
            </a:r>
            <a:r>
              <a:rPr dirty="0" sz="3200">
                <a:latin typeface="Times New Roman"/>
                <a:cs typeface="Times New Roman"/>
              </a:rPr>
              <a:t>members.</a:t>
            </a:r>
            <a:endParaRPr sz="3200">
              <a:latin typeface="Times New Roman"/>
              <a:cs typeface="Times New Roman"/>
            </a:endParaRPr>
          </a:p>
          <a:p>
            <a:pPr marL="354965" marR="5080" indent="-342900">
              <a:lnSpc>
                <a:spcPct val="100000"/>
              </a:lnSpc>
              <a:spcBef>
                <a:spcPts val="77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dirty="0" sz="3200">
                <a:latin typeface="Times New Roman"/>
                <a:cs typeface="Times New Roman"/>
              </a:rPr>
              <a:t>The Institutional Head </a:t>
            </a:r>
            <a:r>
              <a:rPr dirty="0" sz="3200" spc="-5">
                <a:latin typeface="Times New Roman"/>
                <a:cs typeface="Times New Roman"/>
              </a:rPr>
              <a:t>will </a:t>
            </a:r>
            <a:r>
              <a:rPr dirty="0" sz="3200">
                <a:latin typeface="Times New Roman"/>
                <a:cs typeface="Times New Roman"/>
              </a:rPr>
              <a:t>appoint IRB</a:t>
            </a:r>
            <a:r>
              <a:rPr dirty="0" sz="3200" spc="-110">
                <a:latin typeface="Times New Roman"/>
                <a:cs typeface="Times New Roman"/>
              </a:rPr>
              <a:t> </a:t>
            </a:r>
            <a:r>
              <a:rPr dirty="0" sz="3200" spc="-25">
                <a:latin typeface="Times New Roman"/>
                <a:cs typeface="Times New Roman"/>
              </a:rPr>
              <a:t>Chair,  </a:t>
            </a:r>
            <a:r>
              <a:rPr dirty="0" sz="3200" spc="-50">
                <a:latin typeface="Times New Roman"/>
                <a:cs typeface="Times New Roman"/>
              </a:rPr>
              <a:t>Vice </a:t>
            </a:r>
            <a:r>
              <a:rPr dirty="0" sz="3200">
                <a:latin typeface="Times New Roman"/>
                <a:cs typeface="Times New Roman"/>
              </a:rPr>
              <a:t>chair </a:t>
            </a:r>
            <a:r>
              <a:rPr dirty="0" sz="3200" spc="5">
                <a:latin typeface="Times New Roman"/>
                <a:cs typeface="Times New Roman"/>
              </a:rPr>
              <a:t>and </a:t>
            </a:r>
            <a:r>
              <a:rPr dirty="0" sz="3200">
                <a:latin typeface="Times New Roman"/>
                <a:cs typeface="Times New Roman"/>
              </a:rPr>
              <a:t>members.</a:t>
            </a:r>
            <a:endParaRPr sz="32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HP</dc:creator>
  <cp:keywords>()</cp:keywords>
  <dc:title>IRB</dc:title>
  <dcterms:created xsi:type="dcterms:W3CDTF">2020-09-14T04:46:30Z</dcterms:created>
  <dcterms:modified xsi:type="dcterms:W3CDTF">2020-09-14T04:46:30Z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2020-09-14T00:00:00Z</vt:filetime>
  </property>
  <property fmtid="{D5CDD505-2E9C-101B-9397-08002B2CF9AE}" pid="3" name="Creator">
    <vt:lpwstr>PDFCreator Version 1.2.1</vt:lpwstr>
  </property>
  <property fmtid="{D5CDD505-2E9C-101B-9397-08002B2CF9AE}" pid="4" name="LastSaved">
    <vt:filetime>2020-09-14T00:00:00Z</vt:filetime>
  </property>
</Properties>
</file>