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png" ContentType="image/pn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Default Extension="jpg" ContentType="image/jpg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10693400" cy="7556500"/>
  <p:notesSz cx="10693400" cy="7556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640725" y="2113278"/>
            <a:ext cx="3458845" cy="3917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386715" y="2113278"/>
            <a:ext cx="3089275" cy="3927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161653" y="828547"/>
            <a:ext cx="4370092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3162" y="1502155"/>
            <a:ext cx="8147074" cy="52311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09119" y="6813293"/>
            <a:ext cx="1072514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174361" y="6813293"/>
            <a:ext cx="23304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98989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05188" y="1131823"/>
            <a:ext cx="6078855" cy="13671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308860" marR="5080" indent="-2296795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FF0000"/>
                </a:solidFill>
              </a:rPr>
              <a:t>Ethical Review</a:t>
            </a:r>
            <a:r>
              <a:rPr dirty="0" spc="-100">
                <a:solidFill>
                  <a:srgbClr val="FF0000"/>
                </a:solidFill>
              </a:rPr>
              <a:t> </a:t>
            </a:r>
            <a:r>
              <a:rPr dirty="0" spc="-5">
                <a:solidFill>
                  <a:srgbClr val="FF0000"/>
                </a:solidFill>
              </a:rPr>
              <a:t>Committee  </a:t>
            </a:r>
            <a:r>
              <a:rPr dirty="0">
                <a:solidFill>
                  <a:srgbClr val="FF0000"/>
                </a:solidFill>
              </a:rPr>
              <a:t>(ERC)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41309" y="3243172"/>
            <a:ext cx="7207250" cy="2366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200785">
              <a:lnSpc>
                <a:spcPct val="120000"/>
              </a:lnSpc>
              <a:spcBef>
                <a:spcPts val="100"/>
              </a:spcBef>
            </a:pPr>
            <a:r>
              <a:rPr dirty="0" sz="3200">
                <a:solidFill>
                  <a:srgbClr val="898989"/>
                </a:solidFill>
                <a:latin typeface="Times New Roman"/>
                <a:cs typeface="Times New Roman"/>
              </a:rPr>
              <a:t>Prof. </a:t>
            </a:r>
            <a:r>
              <a:rPr dirty="0" sz="3200" spc="-60">
                <a:solidFill>
                  <a:srgbClr val="898989"/>
                </a:solidFill>
                <a:latin typeface="Times New Roman"/>
                <a:cs typeface="Times New Roman"/>
              </a:rPr>
              <a:t>Dr. </a:t>
            </a:r>
            <a:r>
              <a:rPr dirty="0" sz="3200">
                <a:solidFill>
                  <a:srgbClr val="898989"/>
                </a:solidFill>
                <a:latin typeface="Times New Roman"/>
                <a:cs typeface="Times New Roman"/>
              </a:rPr>
              <a:t>Md. Jawadul </a:t>
            </a:r>
            <a:r>
              <a:rPr dirty="0" sz="3200" spc="5">
                <a:solidFill>
                  <a:srgbClr val="898989"/>
                </a:solidFill>
                <a:latin typeface="Times New Roman"/>
                <a:cs typeface="Times New Roman"/>
              </a:rPr>
              <a:t>Haque  </a:t>
            </a:r>
            <a:r>
              <a:rPr dirty="0" sz="3200">
                <a:solidFill>
                  <a:srgbClr val="898989"/>
                </a:solidFill>
                <a:latin typeface="Times New Roman"/>
                <a:cs typeface="Times New Roman"/>
              </a:rPr>
              <a:t>Professor of Community Medicine, </a:t>
            </a:r>
            <a:r>
              <a:rPr dirty="0" sz="3200" spc="-5">
                <a:solidFill>
                  <a:srgbClr val="898989"/>
                </a:solidFill>
                <a:latin typeface="Times New Roman"/>
                <a:cs typeface="Times New Roman"/>
              </a:rPr>
              <a:t>RMC</a:t>
            </a:r>
            <a:r>
              <a:rPr dirty="0" sz="3200" spc="-130">
                <a:solidFill>
                  <a:srgbClr val="89898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898989"/>
                </a:solidFill>
                <a:latin typeface="Times New Roman"/>
                <a:cs typeface="Times New Roman"/>
              </a:rPr>
              <a:t>&amp;</a:t>
            </a:r>
            <a:endParaRPr sz="3200">
              <a:latin typeface="Times New Roman"/>
              <a:cs typeface="Times New Roman"/>
            </a:endParaRPr>
          </a:p>
          <a:p>
            <a:pPr marL="1678305" marR="546735" indent="-1123315">
              <a:lnSpc>
                <a:spcPct val="120000"/>
              </a:lnSpc>
            </a:pPr>
            <a:r>
              <a:rPr dirty="0" sz="3200">
                <a:solidFill>
                  <a:srgbClr val="898989"/>
                </a:solidFill>
                <a:latin typeface="Times New Roman"/>
                <a:cs typeface="Times New Roman"/>
              </a:rPr>
              <a:t>Dean, Faculty of Preventive &amp;</a:t>
            </a:r>
            <a:r>
              <a:rPr dirty="0" sz="3200" spc="-125">
                <a:solidFill>
                  <a:srgbClr val="89898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898989"/>
                </a:solidFill>
                <a:latin typeface="Times New Roman"/>
                <a:cs typeface="Times New Roman"/>
              </a:rPr>
              <a:t>Social  Medicine </a:t>
            </a:r>
            <a:r>
              <a:rPr dirty="0" sz="3200" spc="-5">
                <a:solidFill>
                  <a:srgbClr val="898989"/>
                </a:solidFill>
                <a:latin typeface="Times New Roman"/>
                <a:cs typeface="Times New Roman"/>
              </a:rPr>
              <a:t>(PSM),</a:t>
            </a:r>
            <a:r>
              <a:rPr dirty="0" sz="3200" spc="-30">
                <a:solidFill>
                  <a:srgbClr val="898989"/>
                </a:solidFill>
                <a:latin typeface="Times New Roman"/>
                <a:cs typeface="Times New Roman"/>
              </a:rPr>
              <a:t> </a:t>
            </a:r>
            <a:r>
              <a:rPr dirty="0" sz="3200" spc="-5">
                <a:solidFill>
                  <a:srgbClr val="898989"/>
                </a:solidFill>
                <a:latin typeface="Times New Roman"/>
                <a:cs typeface="Times New Roman"/>
              </a:rPr>
              <a:t>RMU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0913" y="708151"/>
            <a:ext cx="74498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30">
                <a:latin typeface="Calibri"/>
                <a:cs typeface="Calibri"/>
              </a:rPr>
              <a:t>Why </a:t>
            </a:r>
            <a:r>
              <a:rPr dirty="0" sz="4000" spc="-25">
                <a:latin typeface="Calibri"/>
                <a:cs typeface="Calibri"/>
              </a:rPr>
              <a:t>we </a:t>
            </a:r>
            <a:r>
              <a:rPr dirty="0" sz="4000" spc="-5">
                <a:latin typeface="Calibri"/>
                <a:cs typeface="Calibri"/>
              </a:rPr>
              <a:t>need </a:t>
            </a:r>
            <a:r>
              <a:rPr dirty="0" sz="4000" spc="-10">
                <a:latin typeface="Calibri"/>
                <a:cs typeface="Calibri"/>
              </a:rPr>
              <a:t>Bioethics in</a:t>
            </a:r>
            <a:r>
              <a:rPr dirty="0" sz="4000" spc="20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research?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1617979"/>
            <a:ext cx="8070215" cy="436118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algn="just" marL="354965" marR="5715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In order </a:t>
            </a:r>
            <a:r>
              <a:rPr dirty="0" sz="3000">
                <a:latin typeface="Times New Roman"/>
                <a:cs typeface="Times New Roman"/>
              </a:rPr>
              <a:t>to achieve </a:t>
            </a:r>
            <a:r>
              <a:rPr dirty="0" sz="3000" spc="-5">
                <a:latin typeface="Times New Roman"/>
                <a:cs typeface="Times New Roman"/>
              </a:rPr>
              <a:t>smooth progress </a:t>
            </a:r>
            <a:r>
              <a:rPr dirty="0" sz="3000">
                <a:latin typeface="Times New Roman"/>
                <a:cs typeface="Times New Roman"/>
              </a:rPr>
              <a:t>of research,  </a:t>
            </a:r>
            <a:r>
              <a:rPr dirty="0" sz="3000" spc="-5">
                <a:latin typeface="Times New Roman"/>
                <a:cs typeface="Times New Roman"/>
              </a:rPr>
              <a:t>while preventing exploitation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human</a:t>
            </a:r>
            <a:r>
              <a:rPr dirty="0" sz="3000" spc="11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subjects</a:t>
            </a:r>
            <a:endParaRPr sz="3000">
              <a:latin typeface="Times New Roman"/>
              <a:cs typeface="Times New Roman"/>
            </a:endParaRPr>
          </a:p>
          <a:p>
            <a:pPr algn="just" marL="354965" marR="508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It is </a:t>
            </a:r>
            <a:r>
              <a:rPr dirty="0" sz="3000">
                <a:latin typeface="Times New Roman"/>
                <a:cs typeface="Times New Roman"/>
              </a:rPr>
              <a:t>mandatory that </a:t>
            </a:r>
            <a:r>
              <a:rPr dirty="0" sz="3000" spc="-5">
                <a:latin typeface="Times New Roman"/>
                <a:cs typeface="Times New Roman"/>
              </a:rPr>
              <a:t>every proposal </a:t>
            </a:r>
            <a:r>
              <a:rPr dirty="0" sz="3000">
                <a:latin typeface="Times New Roman"/>
                <a:cs typeface="Times New Roman"/>
              </a:rPr>
              <a:t>on biomedical  </a:t>
            </a:r>
            <a:r>
              <a:rPr dirty="0" sz="3000" spc="-5">
                <a:latin typeface="Times New Roman"/>
                <a:cs typeface="Times New Roman"/>
              </a:rPr>
              <a:t>research involving human subjects </a:t>
            </a:r>
            <a:r>
              <a:rPr dirty="0" sz="3000" spc="5">
                <a:latin typeface="Times New Roman"/>
                <a:cs typeface="Times New Roman"/>
              </a:rPr>
              <a:t>be </a:t>
            </a:r>
            <a:r>
              <a:rPr dirty="0" sz="3000">
                <a:latin typeface="Times New Roman"/>
                <a:cs typeface="Times New Roman"/>
              </a:rPr>
              <a:t>cleared </a:t>
            </a:r>
            <a:r>
              <a:rPr dirty="0" sz="3000" spc="5">
                <a:latin typeface="Times New Roman"/>
                <a:cs typeface="Times New Roman"/>
              </a:rPr>
              <a:t>by  </a:t>
            </a:r>
            <a:r>
              <a:rPr dirty="0" sz="3000">
                <a:latin typeface="Times New Roman"/>
                <a:cs typeface="Times New Roman"/>
              </a:rPr>
              <a:t>an appropriately </a:t>
            </a:r>
            <a:r>
              <a:rPr dirty="0" sz="3000" spc="-5">
                <a:latin typeface="Times New Roman"/>
                <a:cs typeface="Times New Roman"/>
              </a:rPr>
              <a:t>constituted institutional </a:t>
            </a:r>
            <a:r>
              <a:rPr dirty="0" sz="3000">
                <a:latin typeface="Times New Roman"/>
                <a:cs typeface="Times New Roman"/>
              </a:rPr>
              <a:t>ethical  </a:t>
            </a:r>
            <a:r>
              <a:rPr dirty="0" sz="3000" spc="-5">
                <a:latin typeface="Times New Roman"/>
                <a:cs typeface="Times New Roman"/>
              </a:rPr>
              <a:t>committee.</a:t>
            </a:r>
            <a:endParaRPr sz="3000">
              <a:latin typeface="Times New Roman"/>
              <a:cs typeface="Times New Roman"/>
            </a:endParaRPr>
          </a:p>
          <a:p>
            <a:pPr algn="just" marL="354965" marR="5080" indent="-342900">
              <a:lnSpc>
                <a:spcPct val="89400"/>
              </a:lnSpc>
              <a:spcBef>
                <a:spcPts val="69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Times New Roman"/>
                <a:cs typeface="Times New Roman"/>
              </a:rPr>
              <a:t>The ethics committee </a:t>
            </a:r>
            <a:r>
              <a:rPr dirty="0" sz="3000" spc="-5">
                <a:latin typeface="Times New Roman"/>
                <a:cs typeface="Times New Roman"/>
              </a:rPr>
              <a:t>is also responsible for  regular monitoring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the </a:t>
            </a:r>
            <a:r>
              <a:rPr dirty="0" sz="3000">
                <a:latin typeface="Times New Roman"/>
                <a:cs typeface="Times New Roman"/>
              </a:rPr>
              <a:t>compliance of the  ethical </a:t>
            </a:r>
            <a:r>
              <a:rPr dirty="0" sz="3000" spc="-5">
                <a:latin typeface="Times New Roman"/>
                <a:cs typeface="Times New Roman"/>
              </a:rPr>
              <a:t>guidelines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the </a:t>
            </a:r>
            <a:r>
              <a:rPr dirty="0" sz="3000">
                <a:latin typeface="Times New Roman"/>
                <a:cs typeface="Times New Roman"/>
              </a:rPr>
              <a:t>approved </a:t>
            </a:r>
            <a:r>
              <a:rPr dirty="0" sz="3000" spc="-5">
                <a:latin typeface="Times New Roman"/>
                <a:cs typeface="Times New Roman"/>
              </a:rPr>
              <a:t>protocols, </a:t>
            </a:r>
            <a:r>
              <a:rPr dirty="0" sz="3000">
                <a:latin typeface="Times New Roman"/>
                <a:cs typeface="Times New Roman"/>
              </a:rPr>
              <a:t>till  </a:t>
            </a:r>
            <a:r>
              <a:rPr dirty="0" sz="3000" spc="-5">
                <a:latin typeface="Times New Roman"/>
                <a:cs typeface="Times New Roman"/>
              </a:rPr>
              <a:t>the same are</a:t>
            </a:r>
            <a:r>
              <a:rPr dirty="0" sz="3000" spc="5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completed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1061" y="744727"/>
            <a:ext cx="81273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Why </a:t>
            </a:r>
            <a:r>
              <a:rPr dirty="0" sz="3600"/>
              <a:t>we </a:t>
            </a:r>
            <a:r>
              <a:rPr dirty="0" sz="3600" spc="-5"/>
              <a:t>need Bioethics in research</a:t>
            </a:r>
            <a:r>
              <a:rPr dirty="0" sz="3600" spc="55"/>
              <a:t> </a:t>
            </a:r>
            <a:r>
              <a:rPr dirty="0" sz="3600" spc="-5"/>
              <a:t>(contd)?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310017" y="1541779"/>
            <a:ext cx="8072120" cy="48717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algn="just" marL="354965" marR="5715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Field </a:t>
            </a:r>
            <a:r>
              <a:rPr dirty="0" sz="3000">
                <a:latin typeface="Times New Roman"/>
                <a:cs typeface="Times New Roman"/>
              </a:rPr>
              <a:t>medical research and </a:t>
            </a:r>
            <a:r>
              <a:rPr dirty="0" sz="3000" spc="-5">
                <a:latin typeface="Times New Roman"/>
                <a:cs typeface="Times New Roman"/>
              </a:rPr>
              <a:t>health </a:t>
            </a:r>
            <a:r>
              <a:rPr dirty="0" sz="3000">
                <a:latin typeface="Times New Roman"/>
                <a:cs typeface="Times New Roman"/>
              </a:rPr>
              <a:t>care </a:t>
            </a:r>
            <a:r>
              <a:rPr dirty="0" sz="3000" spc="-5">
                <a:latin typeface="Times New Roman"/>
                <a:cs typeface="Times New Roman"/>
              </a:rPr>
              <a:t>is </a:t>
            </a:r>
            <a:r>
              <a:rPr dirty="0" sz="3000">
                <a:latin typeface="Times New Roman"/>
                <a:cs typeface="Times New Roman"/>
              </a:rPr>
              <a:t>rapidly  </a:t>
            </a:r>
            <a:r>
              <a:rPr dirty="0" sz="3000" spc="-5">
                <a:latin typeface="Times New Roman"/>
                <a:cs typeface="Times New Roman"/>
              </a:rPr>
              <a:t>expanding.</a:t>
            </a:r>
            <a:endParaRPr sz="3000">
              <a:latin typeface="Times New Roman"/>
              <a:cs typeface="Times New Roman"/>
            </a:endParaRPr>
          </a:p>
          <a:p>
            <a:pPr algn="just" marL="354965" marR="508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Most </a:t>
            </a:r>
            <a:r>
              <a:rPr dirty="0" sz="3000">
                <a:latin typeface="Times New Roman"/>
                <a:cs typeface="Times New Roman"/>
              </a:rPr>
              <a:t>medical research </a:t>
            </a:r>
            <a:r>
              <a:rPr dirty="0" sz="3000" spc="-5">
                <a:latin typeface="Times New Roman"/>
                <a:cs typeface="Times New Roman"/>
              </a:rPr>
              <a:t>is </a:t>
            </a:r>
            <a:r>
              <a:rPr dirty="0" sz="3000">
                <a:latin typeface="Times New Roman"/>
                <a:cs typeface="Times New Roman"/>
              </a:rPr>
              <a:t>not complete, unless  experimentation on </a:t>
            </a:r>
            <a:r>
              <a:rPr dirty="0" sz="3000" spc="-5">
                <a:latin typeface="Times New Roman"/>
                <a:cs typeface="Times New Roman"/>
              </a:rPr>
              <a:t>human subjects, including  children is</a:t>
            </a:r>
            <a:r>
              <a:rPr dirty="0" sz="3000" spc="4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undertaken.</a:t>
            </a:r>
            <a:endParaRPr sz="3000">
              <a:latin typeface="Times New Roman"/>
              <a:cs typeface="Times New Roman"/>
            </a:endParaRPr>
          </a:p>
          <a:p>
            <a:pPr algn="just" marL="354965" marR="698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Times New Roman"/>
                <a:cs typeface="Times New Roman"/>
              </a:rPr>
              <a:t>Experimentation </a:t>
            </a:r>
            <a:r>
              <a:rPr dirty="0" sz="3000" spc="5">
                <a:latin typeface="Times New Roman"/>
                <a:cs typeface="Times New Roman"/>
              </a:rPr>
              <a:t>on </a:t>
            </a:r>
            <a:r>
              <a:rPr dirty="0" sz="3000" spc="-5">
                <a:latin typeface="Times New Roman"/>
                <a:cs typeface="Times New Roman"/>
              </a:rPr>
              <a:t>human being is subject to  </a:t>
            </a:r>
            <a:r>
              <a:rPr dirty="0" sz="3000">
                <a:latin typeface="Times New Roman"/>
                <a:cs typeface="Times New Roman"/>
              </a:rPr>
              <a:t>ethical </a:t>
            </a:r>
            <a:r>
              <a:rPr dirty="0" sz="3000" spc="-5">
                <a:latin typeface="Times New Roman"/>
                <a:cs typeface="Times New Roman"/>
              </a:rPr>
              <a:t>standards </a:t>
            </a:r>
            <a:r>
              <a:rPr dirty="0" sz="3000">
                <a:latin typeface="Times New Roman"/>
                <a:cs typeface="Times New Roman"/>
              </a:rPr>
              <a:t>that </a:t>
            </a:r>
            <a:r>
              <a:rPr dirty="0" sz="3000" spc="-5">
                <a:latin typeface="Times New Roman"/>
                <a:cs typeface="Times New Roman"/>
              </a:rPr>
              <a:t>promote </a:t>
            </a:r>
            <a:r>
              <a:rPr dirty="0" sz="3000">
                <a:latin typeface="Times New Roman"/>
                <a:cs typeface="Times New Roman"/>
              </a:rPr>
              <a:t>respect </a:t>
            </a:r>
            <a:r>
              <a:rPr dirty="0" sz="3000" spc="-5">
                <a:latin typeface="Times New Roman"/>
                <a:cs typeface="Times New Roman"/>
              </a:rPr>
              <a:t>for </a:t>
            </a:r>
            <a:r>
              <a:rPr dirty="0" sz="3000">
                <a:latin typeface="Times New Roman"/>
                <a:cs typeface="Times New Roman"/>
              </a:rPr>
              <a:t>all and  </a:t>
            </a:r>
            <a:r>
              <a:rPr dirty="0" sz="3000" spc="-5">
                <a:latin typeface="Times New Roman"/>
                <a:cs typeface="Times New Roman"/>
              </a:rPr>
              <a:t>protect their health </a:t>
            </a:r>
            <a:r>
              <a:rPr dirty="0" sz="3000">
                <a:latin typeface="Times New Roman"/>
                <a:cs typeface="Times New Roman"/>
              </a:rPr>
              <a:t>and</a:t>
            </a:r>
            <a:r>
              <a:rPr dirty="0" sz="3000" spc="8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rights.</a:t>
            </a:r>
            <a:endParaRPr sz="3000">
              <a:latin typeface="Times New Roman"/>
              <a:cs typeface="Times New Roman"/>
            </a:endParaRPr>
          </a:p>
          <a:p>
            <a:pPr algn="just" marL="354965" marR="762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35">
                <a:latin typeface="Times New Roman"/>
                <a:cs typeface="Times New Roman"/>
              </a:rPr>
              <a:t>With </a:t>
            </a: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rapidly progressing world </a:t>
            </a:r>
            <a:r>
              <a:rPr dirty="0" sz="3000">
                <a:latin typeface="Times New Roman"/>
                <a:cs typeface="Times New Roman"/>
              </a:rPr>
              <a:t>of biomedical  </a:t>
            </a:r>
            <a:r>
              <a:rPr dirty="0" sz="3000" spc="-5">
                <a:latin typeface="Times New Roman"/>
                <a:cs typeface="Times New Roman"/>
              </a:rPr>
              <a:t>research, there </a:t>
            </a:r>
            <a:r>
              <a:rPr dirty="0" sz="3000">
                <a:latin typeface="Times New Roman"/>
                <a:cs typeface="Times New Roman"/>
              </a:rPr>
              <a:t>are newer challenges </a:t>
            </a:r>
            <a:r>
              <a:rPr dirty="0" sz="3000" spc="-5">
                <a:latin typeface="Times New Roman"/>
                <a:cs typeface="Times New Roman"/>
              </a:rPr>
              <a:t>to </a:t>
            </a:r>
            <a:r>
              <a:rPr dirty="0" sz="3000">
                <a:latin typeface="Times New Roman"/>
                <a:cs typeface="Times New Roman"/>
              </a:rPr>
              <a:t>ethical  </a:t>
            </a:r>
            <a:r>
              <a:rPr dirty="0" sz="3000" spc="-5">
                <a:latin typeface="Times New Roman"/>
                <a:cs typeface="Times New Roman"/>
              </a:rPr>
              <a:t>standards;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4668" y="668527"/>
            <a:ext cx="82410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Why </a:t>
            </a:r>
            <a:r>
              <a:rPr dirty="0" sz="3600"/>
              <a:t>we </a:t>
            </a:r>
            <a:r>
              <a:rPr dirty="0" sz="3600" spc="-5"/>
              <a:t>need Bioethics in research</a:t>
            </a:r>
            <a:r>
              <a:rPr dirty="0" sz="3600" spc="55"/>
              <a:t> </a:t>
            </a:r>
            <a:r>
              <a:rPr dirty="0" sz="3600" spc="-5"/>
              <a:t>(contd.)?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310012" y="1572259"/>
            <a:ext cx="8071484" cy="468884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algn="just" marL="354965" marR="7620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Times New Roman"/>
                <a:cs typeface="Times New Roman"/>
              </a:rPr>
              <a:t>As a </a:t>
            </a:r>
            <a:r>
              <a:rPr dirty="0" sz="3000" spc="-5">
                <a:latin typeface="Times New Roman"/>
                <a:cs typeface="Times New Roman"/>
              </a:rPr>
              <a:t>result </a:t>
            </a:r>
            <a:r>
              <a:rPr dirty="0" sz="3000">
                <a:latin typeface="Times New Roman"/>
                <a:cs typeface="Times New Roman"/>
              </a:rPr>
              <a:t>the ethical guidelines are frequently  </a:t>
            </a:r>
            <a:r>
              <a:rPr dirty="0" sz="3000" spc="-5">
                <a:latin typeface="Times New Roman"/>
                <a:cs typeface="Times New Roman"/>
              </a:rPr>
              <a:t>revised.</a:t>
            </a:r>
            <a:endParaRPr sz="3000">
              <a:latin typeface="Times New Roman"/>
              <a:cs typeface="Times New Roman"/>
            </a:endParaRPr>
          </a:p>
          <a:p>
            <a:pPr algn="just" marL="354965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It is widely </a:t>
            </a:r>
            <a:r>
              <a:rPr dirty="0" sz="3000">
                <a:latin typeface="Times New Roman"/>
                <a:cs typeface="Times New Roman"/>
              </a:rPr>
              <a:t>expected that any new therapeutic,  diagnostic or </a:t>
            </a:r>
            <a:r>
              <a:rPr dirty="0" sz="3000" spc="-5">
                <a:latin typeface="Times New Roman"/>
                <a:cs typeface="Times New Roman"/>
              </a:rPr>
              <a:t>preventive product, </a:t>
            </a:r>
            <a:r>
              <a:rPr dirty="0" sz="3000">
                <a:latin typeface="Times New Roman"/>
                <a:cs typeface="Times New Roman"/>
              </a:rPr>
              <a:t>that </a:t>
            </a:r>
            <a:r>
              <a:rPr dirty="0" sz="3000" spc="-5">
                <a:latin typeface="Times New Roman"/>
                <a:cs typeface="Times New Roman"/>
              </a:rPr>
              <a:t>is likely to  </a:t>
            </a:r>
            <a:r>
              <a:rPr dirty="0" sz="3000">
                <a:latin typeface="Times New Roman"/>
                <a:cs typeface="Times New Roman"/>
              </a:rPr>
              <a:t>be </a:t>
            </a:r>
            <a:r>
              <a:rPr dirty="0" sz="3000" spc="-5">
                <a:latin typeface="Times New Roman"/>
                <a:cs typeface="Times New Roman"/>
              </a:rPr>
              <a:t>used in </a:t>
            </a:r>
            <a:r>
              <a:rPr dirty="0" sz="3000">
                <a:latin typeface="Times New Roman"/>
                <a:cs typeface="Times New Roman"/>
              </a:rPr>
              <a:t>humans, </a:t>
            </a:r>
            <a:r>
              <a:rPr dirty="0" sz="3000" spc="-5">
                <a:latin typeface="Times New Roman"/>
                <a:cs typeface="Times New Roman"/>
              </a:rPr>
              <a:t>should </a:t>
            </a:r>
            <a:r>
              <a:rPr dirty="0" sz="3000" spc="-10">
                <a:latin typeface="Times New Roman"/>
                <a:cs typeface="Times New Roman"/>
              </a:rPr>
              <a:t>undergo </a:t>
            </a:r>
            <a:r>
              <a:rPr dirty="0" sz="3000">
                <a:latin typeface="Times New Roman"/>
                <a:cs typeface="Times New Roman"/>
              </a:rPr>
              <a:t>adequate  </a:t>
            </a:r>
            <a:r>
              <a:rPr dirty="0" sz="3000" spc="-5">
                <a:latin typeface="Times New Roman"/>
                <a:cs typeface="Times New Roman"/>
              </a:rPr>
              <a:t>safety </a:t>
            </a:r>
            <a:r>
              <a:rPr dirty="0" sz="3000">
                <a:latin typeface="Times New Roman"/>
                <a:cs typeface="Times New Roman"/>
              </a:rPr>
              <a:t>and </a:t>
            </a:r>
            <a:r>
              <a:rPr dirty="0" sz="3000" spc="-10">
                <a:latin typeface="Times New Roman"/>
                <a:cs typeface="Times New Roman"/>
              </a:rPr>
              <a:t>efficacy</a:t>
            </a:r>
            <a:r>
              <a:rPr dirty="0" sz="3000" spc="5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investigations.</a:t>
            </a:r>
            <a:endParaRPr sz="3000">
              <a:latin typeface="Times New Roman"/>
              <a:cs typeface="Times New Roman"/>
            </a:endParaRPr>
          </a:p>
          <a:p>
            <a:pPr algn="just" marL="354965" marR="5715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In order </a:t>
            </a:r>
            <a:r>
              <a:rPr dirty="0" sz="3000">
                <a:latin typeface="Times New Roman"/>
                <a:cs typeface="Times New Roman"/>
              </a:rPr>
              <a:t>that </a:t>
            </a:r>
            <a:r>
              <a:rPr dirty="0" sz="3000" spc="-5">
                <a:latin typeface="Times New Roman"/>
                <a:cs typeface="Times New Roman"/>
              </a:rPr>
              <a:t>every research </a:t>
            </a:r>
            <a:r>
              <a:rPr dirty="0" sz="3000">
                <a:latin typeface="Times New Roman"/>
                <a:cs typeface="Times New Roman"/>
              </a:rPr>
              <a:t>on human </a:t>
            </a:r>
            <a:r>
              <a:rPr dirty="0" sz="3000" spc="-5">
                <a:latin typeface="Times New Roman"/>
                <a:cs typeface="Times New Roman"/>
              </a:rPr>
              <a:t>subject </a:t>
            </a:r>
            <a:r>
              <a:rPr dirty="0" sz="3000">
                <a:latin typeface="Times New Roman"/>
                <a:cs typeface="Times New Roman"/>
              </a:rPr>
              <a:t>is  planned </a:t>
            </a:r>
            <a:r>
              <a:rPr dirty="0" sz="3000" spc="-5">
                <a:latin typeface="Times New Roman"/>
                <a:cs typeface="Times New Roman"/>
              </a:rPr>
              <a:t>with </a:t>
            </a:r>
            <a:r>
              <a:rPr dirty="0" sz="3000">
                <a:latin typeface="Times New Roman"/>
                <a:cs typeface="Times New Roman"/>
              </a:rPr>
              <a:t>a view </a:t>
            </a:r>
            <a:r>
              <a:rPr dirty="0" sz="3000" spc="-5">
                <a:latin typeface="Times New Roman"/>
                <a:cs typeface="Times New Roman"/>
              </a:rPr>
              <a:t>to cause maximum </a:t>
            </a:r>
            <a:r>
              <a:rPr dirty="0" sz="3000">
                <a:latin typeface="Times New Roman"/>
                <a:cs typeface="Times New Roman"/>
              </a:rPr>
              <a:t>benefit </a:t>
            </a:r>
            <a:r>
              <a:rPr dirty="0" sz="3000" spc="-5">
                <a:latin typeface="Times New Roman"/>
                <a:cs typeface="Times New Roman"/>
              </a:rPr>
              <a:t>to  the mankind </a:t>
            </a:r>
            <a:r>
              <a:rPr dirty="0" sz="3000">
                <a:latin typeface="Times New Roman"/>
                <a:cs typeface="Times New Roman"/>
              </a:rPr>
              <a:t>while </a:t>
            </a:r>
            <a:r>
              <a:rPr dirty="0" sz="3000" spc="-5">
                <a:latin typeface="Times New Roman"/>
                <a:cs typeface="Times New Roman"/>
              </a:rPr>
              <a:t>causing least </a:t>
            </a:r>
            <a:r>
              <a:rPr dirty="0" sz="3000">
                <a:latin typeface="Times New Roman"/>
                <a:cs typeface="Times New Roman"/>
              </a:rPr>
              <a:t>damage </a:t>
            </a:r>
            <a:r>
              <a:rPr dirty="0" sz="3000" spc="-5">
                <a:latin typeface="Times New Roman"/>
                <a:cs typeface="Times New Roman"/>
              </a:rPr>
              <a:t>to </a:t>
            </a:r>
            <a:r>
              <a:rPr dirty="0" sz="3000">
                <a:latin typeface="Times New Roman"/>
                <a:cs typeface="Times New Roman"/>
              </a:rPr>
              <a:t>the  </a:t>
            </a:r>
            <a:r>
              <a:rPr dirty="0" sz="3000" spc="-5">
                <a:latin typeface="Times New Roman"/>
                <a:cs typeface="Times New Roman"/>
              </a:rPr>
              <a:t>research </a:t>
            </a:r>
            <a:r>
              <a:rPr dirty="0" sz="3000">
                <a:latin typeface="Times New Roman"/>
                <a:cs typeface="Times New Roman"/>
              </a:rPr>
              <a:t>subject, </a:t>
            </a:r>
            <a:r>
              <a:rPr dirty="0" sz="3000" spc="-5">
                <a:latin typeface="Times New Roman"/>
                <a:cs typeface="Times New Roman"/>
              </a:rPr>
              <a:t>it is </a:t>
            </a:r>
            <a:r>
              <a:rPr dirty="0" sz="3000">
                <a:latin typeface="Times New Roman"/>
                <a:cs typeface="Times New Roman"/>
              </a:rPr>
              <a:t>essential that an  </a:t>
            </a:r>
            <a:r>
              <a:rPr dirty="0" sz="3000" spc="-5">
                <a:latin typeface="Times New Roman"/>
                <a:cs typeface="Times New Roman"/>
              </a:rPr>
              <a:t>appropriately constituted ethics </a:t>
            </a:r>
            <a:r>
              <a:rPr dirty="0" sz="3000">
                <a:latin typeface="Times New Roman"/>
                <a:cs typeface="Times New Roman"/>
              </a:rPr>
              <a:t>committee  </a:t>
            </a:r>
            <a:r>
              <a:rPr dirty="0" sz="3000" spc="-5">
                <a:latin typeface="Times New Roman"/>
                <a:cs typeface="Times New Roman"/>
              </a:rPr>
              <a:t>approve all the research</a:t>
            </a:r>
            <a:r>
              <a:rPr dirty="0" sz="3000" spc="8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proposals.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0702" y="1147571"/>
            <a:ext cx="6476427" cy="5963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310017" y="642619"/>
            <a:ext cx="8069580" cy="561340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743585" marR="736600" indent="1029969">
              <a:lnSpc>
                <a:spcPct val="98900"/>
              </a:lnSpc>
              <a:spcBef>
                <a:spcPts val="145"/>
              </a:spcBef>
            </a:pPr>
            <a:r>
              <a:rPr dirty="0" sz="3200" spc="-5" b="1">
                <a:latin typeface="Times New Roman"/>
                <a:cs typeface="Times New Roman"/>
              </a:rPr>
              <a:t>Ethics </a:t>
            </a:r>
            <a:r>
              <a:rPr dirty="0" sz="3200" b="1">
                <a:latin typeface="Times New Roman"/>
                <a:cs typeface="Times New Roman"/>
              </a:rPr>
              <a:t>Committee (EC) or  Ethical Review Committee (ERC) or  </a:t>
            </a:r>
            <a:r>
              <a:rPr dirty="0" sz="3200" spc="-5" b="1">
                <a:latin typeface="Times New Roman"/>
                <a:cs typeface="Times New Roman"/>
              </a:rPr>
              <a:t>Institutional Ethics </a:t>
            </a:r>
            <a:r>
              <a:rPr dirty="0" sz="3200" b="1">
                <a:latin typeface="Times New Roman"/>
                <a:cs typeface="Times New Roman"/>
              </a:rPr>
              <a:t>Committee</a:t>
            </a:r>
            <a:r>
              <a:rPr dirty="0" sz="3200" spc="-65" b="1">
                <a:latin typeface="Times New Roman"/>
                <a:cs typeface="Times New Roman"/>
              </a:rPr>
              <a:t> </a:t>
            </a:r>
            <a:r>
              <a:rPr dirty="0" sz="3200" b="1">
                <a:latin typeface="Times New Roman"/>
                <a:cs typeface="Times New Roman"/>
              </a:rPr>
              <a:t>(IEC):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2605"/>
              </a:spcBef>
              <a:buFont typeface="Arial"/>
              <a:buChar char="•"/>
              <a:tabLst>
                <a:tab pos="354965" algn="l"/>
                <a:tab pos="355600" algn="l"/>
                <a:tab pos="1430020" algn="l"/>
                <a:tab pos="2683510" algn="l"/>
                <a:tab pos="4883785" algn="l"/>
                <a:tab pos="5618480" algn="l"/>
                <a:tab pos="7029450" algn="l"/>
                <a:tab pos="7558405" algn="l"/>
              </a:tabLst>
            </a:pPr>
            <a:r>
              <a:rPr dirty="0" sz="3200" spc="-5">
                <a:latin typeface="Times New Roman"/>
                <a:cs typeface="Times New Roman"/>
              </a:rPr>
              <a:t>M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st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5">
                <a:latin typeface="Times New Roman"/>
                <a:cs typeface="Times New Roman"/>
              </a:rPr>
              <a:t>E</a:t>
            </a:r>
            <a:r>
              <a:rPr dirty="0" sz="3200" spc="-1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 spc="-5">
                <a:latin typeface="Times New Roman"/>
                <a:cs typeface="Times New Roman"/>
              </a:rPr>
              <a:t>i</a:t>
            </a:r>
            <a:r>
              <a:rPr dirty="0" sz="3200" spc="5">
                <a:latin typeface="Times New Roman"/>
                <a:cs typeface="Times New Roman"/>
              </a:rPr>
              <a:t>c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5">
                <a:latin typeface="Times New Roman"/>
                <a:cs typeface="Times New Roman"/>
              </a:rPr>
              <a:t>C</a:t>
            </a:r>
            <a:r>
              <a:rPr dirty="0" sz="3200" spc="-10">
                <a:latin typeface="Times New Roman"/>
                <a:cs typeface="Times New Roman"/>
              </a:rPr>
              <a:t>o</a:t>
            </a:r>
            <a:r>
              <a:rPr dirty="0" sz="3200">
                <a:latin typeface="Times New Roman"/>
                <a:cs typeface="Times New Roman"/>
              </a:rPr>
              <a:t>mm</a:t>
            </a:r>
            <a:r>
              <a:rPr dirty="0" sz="3200" spc="-15">
                <a:latin typeface="Times New Roman"/>
                <a:cs typeface="Times New Roman"/>
              </a:rPr>
              <a:t>i</a:t>
            </a:r>
            <a:r>
              <a:rPr dirty="0" sz="3200" spc="-5">
                <a:latin typeface="Times New Roman"/>
                <a:cs typeface="Times New Roman"/>
              </a:rPr>
              <a:t>tt</a:t>
            </a:r>
            <a:r>
              <a:rPr dirty="0" sz="3200" spc="5">
                <a:latin typeface="Times New Roman"/>
                <a:cs typeface="Times New Roman"/>
              </a:rPr>
              <a:t>ee</a:t>
            </a:r>
            <a:r>
              <a:rPr dirty="0" sz="3200">
                <a:latin typeface="Times New Roman"/>
                <a:cs typeface="Times New Roman"/>
              </a:rPr>
              <a:t>s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re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15">
                <a:latin typeface="Times New Roman"/>
                <a:cs typeface="Times New Roman"/>
              </a:rPr>
              <a:t>f</a:t>
            </a:r>
            <a:r>
              <a:rPr dirty="0" sz="3200" spc="5">
                <a:latin typeface="Times New Roman"/>
                <a:cs typeface="Times New Roman"/>
              </a:rPr>
              <a:t>o</a:t>
            </a:r>
            <a:r>
              <a:rPr dirty="0" sz="3200" spc="-15">
                <a:latin typeface="Times New Roman"/>
                <a:cs typeface="Times New Roman"/>
              </a:rPr>
              <a:t>r</a:t>
            </a:r>
            <a:r>
              <a:rPr dirty="0" sz="3200">
                <a:latin typeface="Times New Roman"/>
                <a:cs typeface="Times New Roman"/>
              </a:rPr>
              <a:t>m</a:t>
            </a:r>
            <a:r>
              <a:rPr dirty="0" sz="3200" spc="-10">
                <a:latin typeface="Times New Roman"/>
                <a:cs typeface="Times New Roman"/>
              </a:rPr>
              <a:t>e</a:t>
            </a:r>
            <a:r>
              <a:rPr dirty="0" sz="3200">
                <a:latin typeface="Times New Roman"/>
                <a:cs typeface="Times New Roman"/>
              </a:rPr>
              <a:t>d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5">
                <a:latin typeface="Times New Roman"/>
                <a:cs typeface="Times New Roman"/>
              </a:rPr>
              <a:t>a</a:t>
            </a:r>
            <a:r>
              <a:rPr dirty="0" sz="3200">
                <a:latin typeface="Times New Roman"/>
                <a:cs typeface="Times New Roman"/>
              </a:rPr>
              <a:t>t</a:t>
            </a:r>
            <a:r>
              <a:rPr dirty="0" sz="3200">
                <a:latin typeface="Times New Roman"/>
                <a:cs typeface="Times New Roman"/>
              </a:rPr>
              <a:t>	</a:t>
            </a:r>
            <a:r>
              <a:rPr dirty="0" sz="3200" spc="-5">
                <a:latin typeface="Times New Roman"/>
                <a:cs typeface="Times New Roman"/>
              </a:rPr>
              <a:t>t</a:t>
            </a:r>
            <a:r>
              <a:rPr dirty="0" sz="3200" spc="5">
                <a:latin typeface="Times New Roman"/>
                <a:cs typeface="Times New Roman"/>
              </a:rPr>
              <a:t>h</a:t>
            </a:r>
            <a:r>
              <a:rPr dirty="0" sz="3200">
                <a:latin typeface="Times New Roman"/>
                <a:cs typeface="Times New Roman"/>
              </a:rPr>
              <a:t>e  </a:t>
            </a:r>
            <a:r>
              <a:rPr dirty="0" sz="3200">
                <a:latin typeface="Times New Roman"/>
                <a:cs typeface="Times New Roman"/>
              </a:rPr>
              <a:t>institutional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level.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The </a:t>
            </a:r>
            <a:r>
              <a:rPr dirty="0" sz="3200" spc="-5">
                <a:latin typeface="Times New Roman"/>
                <a:cs typeface="Times New Roman"/>
              </a:rPr>
              <a:t>institutional </a:t>
            </a:r>
            <a:r>
              <a:rPr dirty="0" sz="3200">
                <a:latin typeface="Times New Roman"/>
                <a:cs typeface="Times New Roman"/>
              </a:rPr>
              <a:t>ethics </a:t>
            </a:r>
            <a:r>
              <a:rPr dirty="0" sz="3200" spc="-5">
                <a:latin typeface="Times New Roman"/>
                <a:cs typeface="Times New Roman"/>
              </a:rPr>
              <a:t>committees </a:t>
            </a:r>
            <a:r>
              <a:rPr dirty="0" sz="3200">
                <a:latin typeface="Times New Roman"/>
                <a:cs typeface="Times New Roman"/>
              </a:rPr>
              <a:t>have power  </a:t>
            </a:r>
            <a:r>
              <a:rPr dirty="0" sz="3200" spc="-5">
                <a:latin typeface="Times New Roman"/>
                <a:cs typeface="Times New Roman"/>
              </a:rPr>
              <a:t>to</a:t>
            </a:r>
            <a:endParaRPr sz="3200">
              <a:latin typeface="Times New Roman"/>
              <a:cs typeface="Times New Roman"/>
            </a:endParaRPr>
          </a:p>
          <a:p>
            <a:pPr marL="375920" indent="-36385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Approve a</a:t>
            </a:r>
            <a:r>
              <a:rPr dirty="0" sz="3200" spc="-5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proposal,</a:t>
            </a:r>
            <a:endParaRPr sz="3200">
              <a:latin typeface="Times New Roman"/>
              <a:cs typeface="Times New Roman"/>
            </a:endParaRPr>
          </a:p>
          <a:p>
            <a:pPr marL="375920" indent="-363855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Reject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it</a:t>
            </a:r>
            <a:r>
              <a:rPr dirty="0" sz="32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  <a:p>
            <a:pPr marL="375920" indent="-363855">
              <a:lnSpc>
                <a:spcPct val="100000"/>
              </a:lnSpc>
              <a:spcBef>
                <a:spcPts val="765"/>
              </a:spcBef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Suggest modifications for</a:t>
            </a:r>
            <a:r>
              <a:rPr dirty="0" sz="3200" spc="-9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approval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5788" y="510032"/>
            <a:ext cx="409829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15">
                <a:latin typeface="Calibri"/>
                <a:cs typeface="Calibri"/>
              </a:rPr>
              <a:t>Membership </a:t>
            </a:r>
            <a:r>
              <a:rPr dirty="0" sz="4000" spc="-5">
                <a:latin typeface="Calibri"/>
                <a:cs typeface="Calibri"/>
              </a:rPr>
              <a:t>of</a:t>
            </a:r>
            <a:r>
              <a:rPr dirty="0" sz="4000" spc="-2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ERC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1435099"/>
            <a:ext cx="7117080" cy="4902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96875"/>
              <a:buFont typeface="Wingdings"/>
              <a:buChar char=""/>
              <a:tabLst>
                <a:tab pos="376555" algn="l"/>
              </a:tabLst>
            </a:pPr>
            <a:r>
              <a:rPr dirty="0" sz="3200">
                <a:latin typeface="Times New Roman"/>
                <a:cs typeface="Times New Roman"/>
              </a:rPr>
              <a:t>Chair person, preferably from outside</a:t>
            </a:r>
            <a:r>
              <a:rPr dirty="0" sz="3200" spc="-1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the  institution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2 - 3 basic medical</a:t>
            </a:r>
            <a:r>
              <a:rPr dirty="0" sz="3200" spc="-7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scientists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2 - 3 clinicians from various</a:t>
            </a:r>
            <a:r>
              <a:rPr dirty="0" sz="3200" spc="-1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institutes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One legal </a:t>
            </a:r>
            <a:r>
              <a:rPr dirty="0" sz="3200" spc="5">
                <a:latin typeface="Times New Roman"/>
                <a:cs typeface="Times New Roman"/>
              </a:rPr>
              <a:t>expert </a:t>
            </a:r>
            <a:r>
              <a:rPr dirty="0" sz="3200">
                <a:latin typeface="Times New Roman"/>
                <a:cs typeface="Times New Roman"/>
              </a:rPr>
              <a:t>or retired</a:t>
            </a:r>
            <a:r>
              <a:rPr dirty="0" sz="3200" spc="-114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judge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One social</a:t>
            </a:r>
            <a:r>
              <a:rPr dirty="0" sz="3200" spc="-3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scientist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One</a:t>
            </a:r>
            <a:r>
              <a:rPr dirty="0" sz="3200" spc="-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journalist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One religious</a:t>
            </a:r>
            <a:r>
              <a:rPr dirty="0" sz="3200" spc="-5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leader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One lay woman from</a:t>
            </a:r>
            <a:r>
              <a:rPr dirty="0" sz="3200" spc="-9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community</a:t>
            </a:r>
            <a:endParaRPr sz="3200">
              <a:latin typeface="Times New Roman"/>
              <a:cs typeface="Times New Roman"/>
            </a:endParaRP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"/>
              <a:tabLst>
                <a:tab pos="477520" algn="l"/>
              </a:tabLst>
            </a:pPr>
            <a:r>
              <a:rPr dirty="0" sz="3200">
                <a:latin typeface="Times New Roman"/>
                <a:cs typeface="Times New Roman"/>
              </a:rPr>
              <a:t>Member</a:t>
            </a:r>
            <a:r>
              <a:rPr dirty="0" sz="3200" spc="-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secretary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83952" y="744727"/>
            <a:ext cx="452310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1">
                <a:latin typeface="Times New Roman"/>
                <a:cs typeface="Times New Roman"/>
              </a:rPr>
              <a:t>Responsibility </a:t>
            </a:r>
            <a:r>
              <a:rPr dirty="0" sz="3600" b="1">
                <a:latin typeface="Times New Roman"/>
                <a:cs typeface="Times New Roman"/>
              </a:rPr>
              <a:t>of</a:t>
            </a:r>
            <a:r>
              <a:rPr dirty="0" sz="3600" spc="-35" b="1">
                <a:latin typeface="Times New Roman"/>
                <a:cs typeface="Times New Roman"/>
              </a:rPr>
              <a:t> </a:t>
            </a:r>
            <a:r>
              <a:rPr dirty="0" sz="3600" spc="-5" b="1">
                <a:latin typeface="Times New Roman"/>
                <a:cs typeface="Times New Roman"/>
              </a:rPr>
              <a:t>ERC: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1663699"/>
            <a:ext cx="8069580" cy="4780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 spc="-105">
                <a:latin typeface="Times New Roman"/>
                <a:cs typeface="Times New Roman"/>
              </a:rPr>
              <a:t>To </a:t>
            </a:r>
            <a:r>
              <a:rPr dirty="0" sz="3000">
                <a:latin typeface="Times New Roman"/>
                <a:cs typeface="Times New Roman"/>
              </a:rPr>
              <a:t>determine; </a:t>
            </a:r>
            <a:r>
              <a:rPr dirty="0" sz="3000" spc="-5">
                <a:latin typeface="Times New Roman"/>
                <a:cs typeface="Times New Roman"/>
              </a:rPr>
              <a:t>Safety </a:t>
            </a:r>
            <a:r>
              <a:rPr dirty="0" sz="3000" spc="5">
                <a:latin typeface="Times New Roman"/>
                <a:cs typeface="Times New Roman"/>
              </a:rPr>
              <a:t>of </a:t>
            </a:r>
            <a:r>
              <a:rPr dirty="0" sz="3000">
                <a:latin typeface="Times New Roman"/>
                <a:cs typeface="Times New Roman"/>
              </a:rPr>
              <a:t>proposed intervention </a:t>
            </a:r>
            <a:r>
              <a:rPr dirty="0" sz="3000" spc="-5">
                <a:latin typeface="Times New Roman"/>
                <a:cs typeface="Times New Roman"/>
              </a:rPr>
              <a:t>in  humans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Scientific soundness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proposed</a:t>
            </a:r>
            <a:r>
              <a:rPr dirty="0" sz="3000" spc="6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research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Ethical correctness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the</a:t>
            </a:r>
            <a:r>
              <a:rPr dirty="0" sz="3000" spc="8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research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 spc="-5">
                <a:latin typeface="Times New Roman"/>
                <a:cs typeface="Times New Roman"/>
              </a:rPr>
              <a:t>Compensation </a:t>
            </a:r>
            <a:r>
              <a:rPr dirty="0" sz="3000">
                <a:latin typeface="Times New Roman"/>
                <a:cs typeface="Times New Roman"/>
              </a:rPr>
              <a:t>and </a:t>
            </a:r>
            <a:r>
              <a:rPr dirty="0" sz="3000" spc="-5">
                <a:latin typeface="Times New Roman"/>
                <a:cs typeface="Times New Roman"/>
              </a:rPr>
              <a:t>treatment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the</a:t>
            </a:r>
            <a:r>
              <a:rPr dirty="0" sz="3000" spc="9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subjects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>
                <a:latin typeface="Times New Roman"/>
                <a:cs typeface="Times New Roman"/>
              </a:rPr>
              <a:t>Adequacy of </a:t>
            </a:r>
            <a:r>
              <a:rPr dirty="0" sz="3000" spc="-5">
                <a:latin typeface="Times New Roman"/>
                <a:cs typeface="Times New Roman"/>
              </a:rPr>
              <a:t>qualification </a:t>
            </a:r>
            <a:r>
              <a:rPr dirty="0" sz="3000">
                <a:latin typeface="Times New Roman"/>
                <a:cs typeface="Times New Roman"/>
              </a:rPr>
              <a:t>of</a:t>
            </a:r>
            <a:r>
              <a:rPr dirty="0" sz="3000" spc="4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investigators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>
                <a:latin typeface="Times New Roman"/>
                <a:cs typeface="Times New Roman"/>
              </a:rPr>
              <a:t>Good </a:t>
            </a:r>
            <a:r>
              <a:rPr dirty="0" sz="3000" spc="-5">
                <a:latin typeface="Times New Roman"/>
                <a:cs typeface="Times New Roman"/>
              </a:rPr>
              <a:t>working conditions </a:t>
            </a:r>
            <a:r>
              <a:rPr dirty="0" sz="3000">
                <a:latin typeface="Times New Roman"/>
                <a:cs typeface="Times New Roman"/>
              </a:rPr>
              <a:t>at </a:t>
            </a:r>
            <a:r>
              <a:rPr dirty="0" sz="3000" spc="-5">
                <a:latin typeface="Times New Roman"/>
                <a:cs typeface="Times New Roman"/>
              </a:rPr>
              <a:t>the research</a:t>
            </a:r>
            <a:r>
              <a:rPr dirty="0" sz="3000" spc="75">
                <a:latin typeface="Times New Roman"/>
                <a:cs typeface="Times New Roman"/>
              </a:rPr>
              <a:t> </a:t>
            </a:r>
            <a:r>
              <a:rPr dirty="0" sz="3000" spc="-10">
                <a:latin typeface="Times New Roman"/>
                <a:cs typeface="Times New Roman"/>
              </a:rPr>
              <a:t>site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 spc="-105">
                <a:latin typeface="Times New Roman"/>
                <a:cs typeface="Times New Roman"/>
              </a:rPr>
              <a:t>To </a:t>
            </a:r>
            <a:r>
              <a:rPr dirty="0" sz="3000" spc="-5">
                <a:latin typeface="Times New Roman"/>
                <a:cs typeface="Times New Roman"/>
              </a:rPr>
              <a:t>determine the informed consent</a:t>
            </a:r>
            <a:r>
              <a:rPr dirty="0" sz="3000" spc="204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requirement</a:t>
            </a: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SzPct val="96666"/>
              <a:buFont typeface="Wingdings"/>
              <a:buChar char=""/>
              <a:tabLst>
                <a:tab pos="355600" algn="l"/>
              </a:tabLst>
            </a:pPr>
            <a:r>
              <a:rPr dirty="0" sz="3000" spc="-105">
                <a:latin typeface="Times New Roman"/>
                <a:cs typeface="Times New Roman"/>
              </a:rPr>
              <a:t>To </a:t>
            </a:r>
            <a:r>
              <a:rPr dirty="0" sz="3000" spc="-5">
                <a:latin typeface="Times New Roman"/>
                <a:cs typeface="Times New Roman"/>
              </a:rPr>
              <a:t>maintain records </a:t>
            </a:r>
            <a:r>
              <a:rPr dirty="0" sz="3000">
                <a:latin typeface="Times New Roman"/>
                <a:cs typeface="Times New Roman"/>
              </a:rPr>
              <a:t>of</a:t>
            </a:r>
            <a:r>
              <a:rPr dirty="0" sz="3000" spc="160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decisions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35896" y="744727"/>
            <a:ext cx="541845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1">
                <a:latin typeface="Times New Roman"/>
                <a:cs typeface="Times New Roman"/>
              </a:rPr>
              <a:t>Ethical Review</a:t>
            </a:r>
            <a:r>
              <a:rPr dirty="0" sz="3600" spc="-40" b="1">
                <a:latin typeface="Times New Roman"/>
                <a:cs typeface="Times New Roman"/>
              </a:rPr>
              <a:t> </a:t>
            </a:r>
            <a:r>
              <a:rPr dirty="0" sz="3600" spc="-15" b="1">
                <a:latin typeface="Times New Roman"/>
                <a:cs typeface="Times New Roman"/>
              </a:rPr>
              <a:t>Procedures: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1614931"/>
            <a:ext cx="8070850" cy="4404995"/>
          </a:xfrm>
          <a:prstGeom prst="rect">
            <a:avLst/>
          </a:prstGeom>
        </p:spPr>
        <p:txBody>
          <a:bodyPr wrap="square" lIns="0" tIns="67945" rIns="0" bIns="0" rtlCol="0" vert="horz">
            <a:spAutoFit/>
          </a:bodyPr>
          <a:lstStyle/>
          <a:p>
            <a:pPr algn="just" marL="354965" marR="5080" indent="-342900">
              <a:lnSpc>
                <a:spcPts val="3460"/>
              </a:lnSpc>
              <a:spcBef>
                <a:spcPts val="53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It </a:t>
            </a:r>
            <a:r>
              <a:rPr dirty="0" sz="3200" spc="-5">
                <a:latin typeface="Times New Roman"/>
                <a:cs typeface="Times New Roman"/>
              </a:rPr>
              <a:t>is mandatory </a:t>
            </a:r>
            <a:r>
              <a:rPr dirty="0" sz="3200">
                <a:latin typeface="Times New Roman"/>
                <a:cs typeface="Times New Roman"/>
              </a:rPr>
              <a:t>that all </a:t>
            </a:r>
            <a:r>
              <a:rPr dirty="0" sz="3200" spc="-5">
                <a:latin typeface="Times New Roman"/>
                <a:cs typeface="Times New Roman"/>
              </a:rPr>
              <a:t>proposals on  biomedical </a:t>
            </a:r>
            <a:r>
              <a:rPr dirty="0" sz="3200">
                <a:latin typeface="Times New Roman"/>
                <a:cs typeface="Times New Roman"/>
              </a:rPr>
              <a:t>research </a:t>
            </a:r>
            <a:r>
              <a:rPr dirty="0" sz="3200" spc="-5">
                <a:latin typeface="Times New Roman"/>
                <a:cs typeface="Times New Roman"/>
              </a:rPr>
              <a:t>involving human subjects  </a:t>
            </a:r>
            <a:r>
              <a:rPr dirty="0" sz="3200">
                <a:latin typeface="Times New Roman"/>
                <a:cs typeface="Times New Roman"/>
              </a:rPr>
              <a:t>should be presented before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 spc="5"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300">
              <a:latin typeface="Times New Roman"/>
              <a:cs typeface="Times New Roman"/>
            </a:endParaRPr>
          </a:p>
          <a:p>
            <a:pPr algn="just" marL="354965" marR="7620" indent="-342900">
              <a:lnSpc>
                <a:spcPts val="346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Approved </a:t>
            </a:r>
            <a:r>
              <a:rPr dirty="0" sz="3200" spc="-75">
                <a:latin typeface="Times New Roman"/>
                <a:cs typeface="Times New Roman"/>
              </a:rPr>
              <a:t>by, </a:t>
            </a:r>
            <a:r>
              <a:rPr dirty="0" sz="3200" spc="-5">
                <a:latin typeface="Times New Roman"/>
                <a:cs typeface="Times New Roman"/>
              </a:rPr>
              <a:t>appropriately constituted ethics  </a:t>
            </a:r>
            <a:r>
              <a:rPr dirty="0" sz="3200">
                <a:latin typeface="Times New Roman"/>
                <a:cs typeface="Times New Roman"/>
              </a:rPr>
              <a:t>committee.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4350">
              <a:latin typeface="Times New Roman"/>
              <a:cs typeface="Times New Roman"/>
            </a:endParaRPr>
          </a:p>
          <a:p>
            <a:pPr algn="just" marL="354965" marR="5715" indent="-342900">
              <a:lnSpc>
                <a:spcPts val="3370"/>
              </a:lnSpc>
              <a:buFont typeface="Arial"/>
              <a:buChar char="•"/>
              <a:tabLst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Most </a:t>
            </a:r>
            <a:r>
              <a:rPr dirty="0" sz="3200" spc="-5">
                <a:latin typeface="Times New Roman"/>
                <a:cs typeface="Times New Roman"/>
              </a:rPr>
              <a:t>ethics committees are constituted </a:t>
            </a:r>
            <a:r>
              <a:rPr dirty="0" sz="3200">
                <a:latin typeface="Times New Roman"/>
                <a:cs typeface="Times New Roman"/>
              </a:rPr>
              <a:t>at </a:t>
            </a:r>
            <a:r>
              <a:rPr dirty="0" sz="3200" spc="-5">
                <a:latin typeface="Times New Roman"/>
                <a:cs typeface="Times New Roman"/>
              </a:rPr>
              <a:t>the  </a:t>
            </a:r>
            <a:r>
              <a:rPr dirty="0" sz="3200">
                <a:latin typeface="Times New Roman"/>
                <a:cs typeface="Times New Roman"/>
              </a:rPr>
              <a:t>institutional</a:t>
            </a:r>
            <a:r>
              <a:rPr dirty="0" sz="3200" spc="-4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level.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87328" y="494791"/>
            <a:ext cx="231330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5">
                <a:latin typeface="Calibri"/>
                <a:cs typeface="Calibri"/>
              </a:rPr>
              <a:t>TOR </a:t>
            </a:r>
            <a:r>
              <a:rPr dirty="0" sz="4000" spc="-5">
                <a:latin typeface="Calibri"/>
                <a:cs typeface="Calibri"/>
              </a:rPr>
              <a:t>of</a:t>
            </a:r>
            <a:r>
              <a:rPr dirty="0" sz="4000" spc="-35">
                <a:latin typeface="Calibri"/>
                <a:cs typeface="Calibri"/>
              </a:rPr>
              <a:t> </a:t>
            </a:r>
            <a:r>
              <a:rPr dirty="0" sz="4000" spc="-15">
                <a:latin typeface="Calibri"/>
                <a:cs typeface="Calibri"/>
              </a:rPr>
              <a:t>ERC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1531111"/>
            <a:ext cx="7793990" cy="487172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354965" marR="25400">
              <a:lnSpc>
                <a:spcPts val="3240"/>
              </a:lnSpc>
              <a:spcBef>
                <a:spcPts val="505"/>
              </a:spcBef>
            </a:pPr>
            <a:r>
              <a:rPr dirty="0" sz="3000" spc="-5" b="1">
                <a:latin typeface="Calibri"/>
                <a:cs typeface="Calibri"/>
              </a:rPr>
              <a:t>The Objectives and Functions of </a:t>
            </a:r>
            <a:r>
              <a:rPr dirty="0" sz="3000" spc="-15" b="1">
                <a:latin typeface="Calibri"/>
                <a:cs typeface="Calibri"/>
              </a:rPr>
              <a:t>Ethical Review  Committee </a:t>
            </a:r>
            <a:r>
              <a:rPr dirty="0" sz="3000" spc="-10" b="1">
                <a:latin typeface="Calibri"/>
                <a:cs typeface="Calibri"/>
              </a:rPr>
              <a:t>(ERC) </a:t>
            </a:r>
            <a:r>
              <a:rPr dirty="0" sz="3000" spc="-15" b="1">
                <a:latin typeface="Calibri"/>
                <a:cs typeface="Calibri"/>
              </a:rPr>
              <a:t>are </a:t>
            </a:r>
            <a:r>
              <a:rPr dirty="0" sz="3000" spc="-5" b="1">
                <a:latin typeface="Calibri"/>
                <a:cs typeface="Calibri"/>
              </a:rPr>
              <a:t>as</a:t>
            </a:r>
            <a:r>
              <a:rPr dirty="0" sz="3000" spc="15" b="1">
                <a:latin typeface="Calibri"/>
                <a:cs typeface="Calibri"/>
              </a:rPr>
              <a:t> </a:t>
            </a:r>
            <a:r>
              <a:rPr dirty="0" sz="3000" spc="-15" b="1">
                <a:latin typeface="Calibri"/>
                <a:cs typeface="Calibri"/>
              </a:rPr>
              <a:t>follows:</a:t>
            </a:r>
            <a:endParaRPr sz="3000">
              <a:latin typeface="Calibri"/>
              <a:cs typeface="Calibri"/>
            </a:endParaRPr>
          </a:p>
          <a:p>
            <a:pPr marL="354965" marR="5080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1. </a:t>
            </a:r>
            <a:r>
              <a:rPr dirty="0" sz="3000" spc="-10">
                <a:latin typeface="Calibri"/>
                <a:cs typeface="Calibri"/>
              </a:rPr>
              <a:t>ERC </a:t>
            </a:r>
            <a:r>
              <a:rPr dirty="0" sz="3000" spc="-5">
                <a:latin typeface="Calibri"/>
                <a:cs typeface="Calibri"/>
              </a:rPr>
              <a:t>is </a:t>
            </a:r>
            <a:r>
              <a:rPr dirty="0" sz="3000">
                <a:latin typeface="Calibri"/>
                <a:cs typeface="Calibri"/>
              </a:rPr>
              <a:t>an </a:t>
            </a:r>
            <a:r>
              <a:rPr dirty="0" sz="3000" spc="-10">
                <a:latin typeface="Calibri"/>
                <a:cs typeface="Calibri"/>
              </a:rPr>
              <a:t>autonomous </a:t>
            </a:r>
            <a:r>
              <a:rPr dirty="0" sz="3000" spc="-5">
                <a:latin typeface="Calibri"/>
                <a:cs typeface="Calibri"/>
              </a:rPr>
              <a:t>and </a:t>
            </a:r>
            <a:r>
              <a:rPr dirty="0" sz="3000" spc="-10">
                <a:latin typeface="Calibri"/>
                <a:cs typeface="Calibri"/>
              </a:rPr>
              <a:t>independent  </a:t>
            </a:r>
            <a:r>
              <a:rPr dirty="0" sz="3000" spc="-15">
                <a:latin typeface="Calibri"/>
                <a:cs typeface="Calibri"/>
              </a:rPr>
              <a:t>committee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 spc="-25">
                <a:latin typeface="Calibri"/>
                <a:cs typeface="Calibri"/>
              </a:rPr>
              <a:t>regard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 spc="-5">
                <a:latin typeface="Calibri"/>
                <a:cs typeface="Calibri"/>
              </a:rPr>
              <a:t>its functions and will not  be </a:t>
            </a:r>
            <a:r>
              <a:rPr dirty="0" sz="3000" spc="-10">
                <a:latin typeface="Calibri"/>
                <a:cs typeface="Calibri"/>
              </a:rPr>
              <a:t>influenced by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5">
                <a:latin typeface="Calibri"/>
                <a:cs typeface="Calibri"/>
              </a:rPr>
              <a:t>administrative</a:t>
            </a:r>
            <a:r>
              <a:rPr dirty="0" sz="3000" spc="-45">
                <a:latin typeface="Calibri"/>
                <a:cs typeface="Calibri"/>
              </a:rPr>
              <a:t> </a:t>
            </a:r>
            <a:r>
              <a:rPr dirty="0" sz="3000" spc="-25">
                <a:latin typeface="Calibri"/>
                <a:cs typeface="Calibri"/>
              </a:rPr>
              <a:t>authority.</a:t>
            </a:r>
            <a:endParaRPr sz="3000">
              <a:latin typeface="Calibri"/>
              <a:cs typeface="Calibri"/>
            </a:endParaRPr>
          </a:p>
          <a:p>
            <a:pPr marL="354965" marR="483234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2. </a:t>
            </a:r>
            <a:r>
              <a:rPr dirty="0" sz="3000" spc="-10">
                <a:latin typeface="Calibri"/>
                <a:cs typeface="Calibri"/>
              </a:rPr>
              <a:t>ERC preserves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full </a:t>
            </a:r>
            <a:r>
              <a:rPr dirty="0" sz="3000" spc="-15">
                <a:latin typeface="Calibri"/>
                <a:cs typeface="Calibri"/>
              </a:rPr>
              <a:t>autonomy </a:t>
            </a:r>
            <a:r>
              <a:rPr dirty="0" sz="3000" spc="-20">
                <a:latin typeface="Calibri"/>
                <a:cs typeface="Calibri"/>
              </a:rPr>
              <a:t>regarding  </a:t>
            </a:r>
            <a:r>
              <a:rPr dirty="0" sz="3000" spc="-10">
                <a:latin typeface="Calibri"/>
                <a:cs typeface="Calibri"/>
              </a:rPr>
              <a:t>clearance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 spc="-10">
                <a:latin typeface="Calibri"/>
                <a:cs typeface="Calibri"/>
              </a:rPr>
              <a:t>respect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ethical </a:t>
            </a:r>
            <a:r>
              <a:rPr dirty="0" sz="3000" spc="-5">
                <a:latin typeface="Calibri"/>
                <a:cs typeface="Calibri"/>
              </a:rPr>
              <a:t>aspect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5">
                <a:latin typeface="Calibri"/>
                <a:cs typeface="Calibri"/>
              </a:rPr>
              <a:t>the  </a:t>
            </a:r>
            <a:r>
              <a:rPr dirty="0" sz="3000" spc="-15">
                <a:latin typeface="Calibri"/>
                <a:cs typeface="Calibri"/>
              </a:rPr>
              <a:t>research </a:t>
            </a:r>
            <a:r>
              <a:rPr dirty="0" sz="3000" spc="-10">
                <a:latin typeface="Calibri"/>
                <a:cs typeface="Calibri"/>
              </a:rPr>
              <a:t>proposal.</a:t>
            </a:r>
            <a:endParaRPr sz="3000">
              <a:latin typeface="Calibri"/>
              <a:cs typeface="Calibri"/>
            </a:endParaRPr>
          </a:p>
          <a:p>
            <a:pPr algn="just" marL="354965" marR="87693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3. </a:t>
            </a:r>
            <a:r>
              <a:rPr dirty="0" sz="3000" spc="-10">
                <a:latin typeface="Calibri"/>
                <a:cs typeface="Calibri"/>
              </a:rPr>
              <a:t>ERC </a:t>
            </a:r>
            <a:r>
              <a:rPr dirty="0" sz="3000" spc="-5">
                <a:latin typeface="Calibri"/>
                <a:cs typeface="Calibri"/>
              </a:rPr>
              <a:t>will </a:t>
            </a:r>
            <a:r>
              <a:rPr dirty="0" sz="3000">
                <a:latin typeface="Calibri"/>
                <a:cs typeface="Calibri"/>
              </a:rPr>
              <a:t>act as an </a:t>
            </a:r>
            <a:r>
              <a:rPr dirty="0" sz="3000" spc="-10">
                <a:latin typeface="Calibri"/>
                <a:cs typeface="Calibri"/>
              </a:rPr>
              <a:t>autonomous </a:t>
            </a:r>
            <a:r>
              <a:rPr dirty="0" sz="3000" spc="-15">
                <a:latin typeface="Calibri"/>
                <a:cs typeface="Calibri"/>
              </a:rPr>
              <a:t>technical  committee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5">
                <a:latin typeface="Calibri"/>
                <a:cs typeface="Calibri"/>
              </a:rPr>
              <a:t>research </a:t>
            </a:r>
            <a:r>
              <a:rPr dirty="0" sz="3000" spc="-5">
                <a:latin typeface="Calibri"/>
                <a:cs typeface="Calibri"/>
              </a:rPr>
              <a:t>cell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5">
                <a:latin typeface="Calibri"/>
                <a:cs typeface="Calibri"/>
              </a:rPr>
              <a:t>Rajshahi  </a:t>
            </a:r>
            <a:r>
              <a:rPr dirty="0" sz="3000" spc="-10">
                <a:latin typeface="Calibri"/>
                <a:cs typeface="Calibri"/>
              </a:rPr>
              <a:t>Medical</a:t>
            </a:r>
            <a:r>
              <a:rPr dirty="0" sz="3000" spc="-30">
                <a:latin typeface="Calibri"/>
                <a:cs typeface="Calibri"/>
              </a:rPr>
              <a:t> </a:t>
            </a:r>
            <a:r>
              <a:rPr dirty="0" sz="3000" spc="-10">
                <a:latin typeface="Calibri"/>
                <a:cs typeface="Calibri"/>
              </a:rPr>
              <a:t>College.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6268" y="570991"/>
            <a:ext cx="40354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5">
                <a:latin typeface="Calibri"/>
                <a:cs typeface="Calibri"/>
              </a:rPr>
              <a:t>TOR </a:t>
            </a:r>
            <a:r>
              <a:rPr dirty="0" sz="4000" spc="-5">
                <a:latin typeface="Calibri"/>
                <a:cs typeface="Calibri"/>
              </a:rPr>
              <a:t>of </a:t>
            </a:r>
            <a:r>
              <a:rPr dirty="0" sz="4000" spc="-15">
                <a:latin typeface="Calibri"/>
                <a:cs typeface="Calibri"/>
              </a:rPr>
              <a:t>ERC</a:t>
            </a:r>
            <a:r>
              <a:rPr dirty="0" sz="4000" spc="-25">
                <a:latin typeface="Calibri"/>
                <a:cs typeface="Calibri"/>
              </a:rPr>
              <a:t> </a:t>
            </a:r>
            <a:r>
              <a:rPr dirty="0" sz="4000" spc="-20">
                <a:latin typeface="Calibri"/>
                <a:cs typeface="Calibri"/>
              </a:rPr>
              <a:t>(contd.)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017" y="1500631"/>
            <a:ext cx="7966075" cy="441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1828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4. </a:t>
            </a:r>
            <a:r>
              <a:rPr dirty="0" sz="3000" spc="-10">
                <a:latin typeface="Calibri"/>
                <a:cs typeface="Calibri"/>
              </a:rPr>
              <a:t>ERC </a:t>
            </a:r>
            <a:r>
              <a:rPr dirty="0" sz="3000" spc="-5">
                <a:latin typeface="Calibri"/>
                <a:cs typeface="Calibri"/>
              </a:rPr>
              <a:t>will be </a:t>
            </a:r>
            <a:r>
              <a:rPr dirty="0" sz="3000" spc="-15">
                <a:latin typeface="Calibri"/>
                <a:cs typeface="Calibri"/>
              </a:rPr>
              <a:t>formed </a:t>
            </a:r>
            <a:r>
              <a:rPr dirty="0" sz="3000" spc="-25">
                <a:latin typeface="Calibri"/>
                <a:cs typeface="Calibri"/>
              </a:rPr>
              <a:t>for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5">
                <a:latin typeface="Calibri"/>
                <a:cs typeface="Calibri"/>
              </a:rPr>
              <a:t>duration </a:t>
            </a:r>
            <a:r>
              <a:rPr dirty="0" sz="3000">
                <a:latin typeface="Calibri"/>
                <a:cs typeface="Calibri"/>
              </a:rPr>
              <a:t>of 2 </a:t>
            </a:r>
            <a:r>
              <a:rPr dirty="0" sz="3000" spc="-5">
                <a:latin typeface="Calibri"/>
                <a:cs typeface="Calibri"/>
              </a:rPr>
              <a:t>(two)  </a:t>
            </a:r>
            <a:r>
              <a:rPr dirty="0" sz="3000" spc="-20">
                <a:latin typeface="Calibri"/>
                <a:cs typeface="Calibri"/>
              </a:rPr>
              <a:t>years </a:t>
            </a:r>
            <a:r>
              <a:rPr dirty="0" sz="3000" spc="-10">
                <a:latin typeface="Calibri"/>
                <a:cs typeface="Calibri"/>
              </a:rPr>
              <a:t>considering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15">
                <a:latin typeface="Calibri"/>
                <a:cs typeface="Calibri"/>
              </a:rPr>
              <a:t>year from </a:t>
            </a:r>
            <a:r>
              <a:rPr dirty="0" sz="3000" spc="-5">
                <a:latin typeface="Calibri"/>
                <a:cs typeface="Calibri"/>
              </a:rPr>
              <a:t>July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 spc="-5">
                <a:latin typeface="Calibri"/>
                <a:cs typeface="Calibri"/>
              </a:rPr>
              <a:t>June and it  will be </a:t>
            </a:r>
            <a:r>
              <a:rPr dirty="0" sz="3000" spc="-10">
                <a:latin typeface="Calibri"/>
                <a:cs typeface="Calibri"/>
              </a:rPr>
              <a:t>sent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 spc="-10">
                <a:latin typeface="Calibri"/>
                <a:cs typeface="Calibri"/>
              </a:rPr>
              <a:t>BMRC </a:t>
            </a:r>
            <a:r>
              <a:rPr dirty="0" sz="3000" spc="-25">
                <a:latin typeface="Calibri"/>
                <a:cs typeface="Calibri"/>
              </a:rPr>
              <a:t>for </a:t>
            </a:r>
            <a:r>
              <a:rPr dirty="0" sz="3000" spc="-5">
                <a:latin typeface="Calibri"/>
                <a:cs typeface="Calibri"/>
              </a:rPr>
              <a:t>its </a:t>
            </a:r>
            <a:r>
              <a:rPr dirty="0" sz="3000" spc="-20">
                <a:latin typeface="Calibri"/>
                <a:cs typeface="Calibri"/>
              </a:rPr>
              <a:t>approval </a:t>
            </a:r>
            <a:r>
              <a:rPr dirty="0" sz="3000" spc="-5">
                <a:latin typeface="Calibri"/>
                <a:cs typeface="Calibri"/>
              </a:rPr>
              <a:t>each</a:t>
            </a:r>
            <a:r>
              <a:rPr dirty="0" sz="3000" spc="10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time.</a:t>
            </a:r>
            <a:endParaRPr sz="3000">
              <a:latin typeface="Calibri"/>
              <a:cs typeface="Calibri"/>
            </a:endParaRPr>
          </a:p>
          <a:p>
            <a:pPr algn="just" marL="354965" marR="17018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5. </a:t>
            </a:r>
            <a:r>
              <a:rPr dirty="0" sz="3000" spc="-10">
                <a:latin typeface="Calibri"/>
                <a:cs typeface="Calibri"/>
              </a:rPr>
              <a:t>ERC </a:t>
            </a:r>
            <a:r>
              <a:rPr dirty="0" sz="3000" spc="-5">
                <a:latin typeface="Calibri"/>
                <a:cs typeface="Calibri"/>
              </a:rPr>
              <a:t>will hold </a:t>
            </a:r>
            <a:r>
              <a:rPr dirty="0" sz="3000">
                <a:latin typeface="Calibri"/>
                <a:cs typeface="Calibri"/>
              </a:rPr>
              <a:t>a </a:t>
            </a:r>
            <a:r>
              <a:rPr dirty="0" sz="3000" spc="-10">
                <a:latin typeface="Calibri"/>
                <a:cs typeface="Calibri"/>
              </a:rPr>
              <a:t>meeting every </a:t>
            </a:r>
            <a:r>
              <a:rPr dirty="0" sz="3000">
                <a:latin typeface="Calibri"/>
                <a:cs typeface="Calibri"/>
              </a:rPr>
              <a:t>4 </a:t>
            </a:r>
            <a:r>
              <a:rPr dirty="0" sz="3000" spc="-15">
                <a:latin typeface="Calibri"/>
                <a:cs typeface="Calibri"/>
              </a:rPr>
              <a:t>(four) </a:t>
            </a:r>
            <a:r>
              <a:rPr dirty="0" sz="3000" spc="-10">
                <a:latin typeface="Calibri"/>
                <a:cs typeface="Calibri"/>
              </a:rPr>
              <a:t>months  regularly </a:t>
            </a:r>
            <a:r>
              <a:rPr dirty="0" sz="3000" spc="-5">
                <a:latin typeface="Calibri"/>
                <a:cs typeface="Calibri"/>
              </a:rPr>
              <a:t>and </a:t>
            </a:r>
            <a:r>
              <a:rPr dirty="0" sz="3000" spc="-20">
                <a:latin typeface="Calibri"/>
                <a:cs typeface="Calibri"/>
              </a:rPr>
              <a:t>may </a:t>
            </a:r>
            <a:r>
              <a:rPr dirty="0" sz="3000" spc="-10">
                <a:latin typeface="Calibri"/>
                <a:cs typeface="Calibri"/>
              </a:rPr>
              <a:t>call </a:t>
            </a:r>
            <a:r>
              <a:rPr dirty="0" sz="3000" spc="-20">
                <a:latin typeface="Calibri"/>
                <a:cs typeface="Calibri"/>
              </a:rPr>
              <a:t>urgent </a:t>
            </a:r>
            <a:r>
              <a:rPr dirty="0" sz="3000" spc="-10">
                <a:latin typeface="Calibri"/>
                <a:cs typeface="Calibri"/>
              </a:rPr>
              <a:t>meeting </a:t>
            </a:r>
            <a:r>
              <a:rPr dirty="0" sz="3000" spc="-25">
                <a:latin typeface="Calibri"/>
                <a:cs typeface="Calibri"/>
              </a:rPr>
              <a:t>any</a:t>
            </a:r>
            <a:r>
              <a:rPr dirty="0" sz="3000" spc="25">
                <a:latin typeface="Calibri"/>
                <a:cs typeface="Calibri"/>
              </a:rPr>
              <a:t> </a:t>
            </a:r>
            <a:r>
              <a:rPr dirty="0" sz="3000" spc="-5">
                <a:latin typeface="Calibri"/>
                <a:cs typeface="Calibri"/>
              </a:rPr>
              <a:t>time.</a:t>
            </a:r>
            <a:endParaRPr sz="3000">
              <a:latin typeface="Calibri"/>
              <a:cs typeface="Calibri"/>
            </a:endParaRPr>
          </a:p>
          <a:p>
            <a:pPr algn="just" marL="354965" marR="508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6. </a:t>
            </a:r>
            <a:r>
              <a:rPr dirty="0" sz="3000" spc="-5">
                <a:latin typeface="Calibri"/>
                <a:cs typeface="Calibri"/>
              </a:rPr>
              <a:t>Half </a:t>
            </a:r>
            <a:r>
              <a:rPr dirty="0" sz="3000">
                <a:latin typeface="Calibri"/>
                <a:cs typeface="Calibri"/>
              </a:rPr>
              <a:t>(50%) of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members presence </a:t>
            </a:r>
            <a:r>
              <a:rPr dirty="0" sz="3000" spc="-5">
                <a:latin typeface="Calibri"/>
                <a:cs typeface="Calibri"/>
              </a:rPr>
              <a:t>is </a:t>
            </a:r>
            <a:r>
              <a:rPr dirty="0" sz="3000" spc="-10">
                <a:latin typeface="Calibri"/>
                <a:cs typeface="Calibri"/>
              </a:rPr>
              <a:t>needed  </a:t>
            </a:r>
            <a:r>
              <a:rPr dirty="0" sz="3000" spc="-15">
                <a:latin typeface="Calibri"/>
                <a:cs typeface="Calibri"/>
              </a:rPr>
              <a:t>to </a:t>
            </a:r>
            <a:r>
              <a:rPr dirty="0" sz="3000" spc="-10">
                <a:latin typeface="Calibri"/>
                <a:cs typeface="Calibri"/>
              </a:rPr>
              <a:t>fulfill </a:t>
            </a:r>
            <a:r>
              <a:rPr dirty="0" sz="3000" spc="-5">
                <a:latin typeface="Calibri"/>
                <a:cs typeface="Calibri"/>
              </a:rPr>
              <a:t>the </a:t>
            </a:r>
            <a:r>
              <a:rPr dirty="0" sz="3000" spc="-10">
                <a:latin typeface="Calibri"/>
                <a:cs typeface="Calibri"/>
              </a:rPr>
              <a:t>corium.</a:t>
            </a:r>
            <a:endParaRPr sz="3000">
              <a:latin typeface="Calibri"/>
              <a:cs typeface="Calibri"/>
            </a:endParaRPr>
          </a:p>
          <a:p>
            <a:pPr algn="just" marL="354965" marR="39497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latin typeface="Calibri"/>
                <a:cs typeface="Calibri"/>
              </a:rPr>
              <a:t>7. </a:t>
            </a:r>
            <a:r>
              <a:rPr dirty="0" sz="3000" spc="-10">
                <a:latin typeface="Calibri"/>
                <a:cs typeface="Calibri"/>
              </a:rPr>
              <a:t>Scope </a:t>
            </a:r>
            <a:r>
              <a:rPr dirty="0" sz="3000">
                <a:latin typeface="Calibri"/>
                <a:cs typeface="Calibri"/>
              </a:rPr>
              <a:t>of </a:t>
            </a:r>
            <a:r>
              <a:rPr dirty="0" sz="3000" spc="-10">
                <a:latin typeface="Calibri"/>
                <a:cs typeface="Calibri"/>
              </a:rPr>
              <a:t>modification, </a:t>
            </a:r>
            <a:r>
              <a:rPr dirty="0" sz="3000" spc="-5">
                <a:latin typeface="Calibri"/>
                <a:cs typeface="Calibri"/>
              </a:rPr>
              <a:t>if </a:t>
            </a:r>
            <a:r>
              <a:rPr dirty="0" sz="3000" spc="-10">
                <a:latin typeface="Calibri"/>
                <a:cs typeface="Calibri"/>
              </a:rPr>
              <a:t>needed </a:t>
            </a:r>
            <a:r>
              <a:rPr dirty="0" sz="3000" spc="-5">
                <a:latin typeface="Calibri"/>
                <a:cs typeface="Calibri"/>
              </a:rPr>
              <a:t>in </a:t>
            </a:r>
            <a:r>
              <a:rPr dirty="0" sz="3000" spc="-10">
                <a:latin typeface="Calibri"/>
                <a:cs typeface="Calibri"/>
              </a:rPr>
              <a:t>future, </a:t>
            </a:r>
            <a:r>
              <a:rPr dirty="0" sz="3000" spc="-5">
                <a:latin typeface="Calibri"/>
                <a:cs typeface="Calibri"/>
              </a:rPr>
              <a:t>is  </a:t>
            </a:r>
            <a:r>
              <a:rPr dirty="0" sz="3000" spc="-10">
                <a:latin typeface="Calibri"/>
                <a:cs typeface="Calibri"/>
              </a:rPr>
              <a:t>preserved.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32335" y="827023"/>
            <a:ext cx="142430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Et</a:t>
            </a:r>
            <a:r>
              <a:rPr dirty="0" spc="5"/>
              <a:t>h</a:t>
            </a:r>
            <a:r>
              <a:rPr dirty="0" spc="-5"/>
              <a:t>i</a:t>
            </a:r>
            <a:r>
              <a:rPr dirty="0"/>
              <a:t>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898395"/>
            <a:ext cx="8044180" cy="434022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354965" marR="33020" indent="-342900">
              <a:lnSpc>
                <a:spcPts val="2300"/>
              </a:lnSpc>
              <a:spcBef>
                <a:spcPts val="6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 spc="-5">
                <a:latin typeface="Times New Roman"/>
                <a:cs typeface="Times New Roman"/>
              </a:rPr>
              <a:t>Ethics: Ethics </a:t>
            </a:r>
            <a:r>
              <a:rPr dirty="0" sz="2400">
                <a:latin typeface="Times New Roman"/>
                <a:cs typeface="Times New Roman"/>
              </a:rPr>
              <a:t>is derived </a:t>
            </a:r>
            <a:r>
              <a:rPr dirty="0" sz="2400" spc="-5">
                <a:latin typeface="Times New Roman"/>
                <a:cs typeface="Times New Roman"/>
              </a:rPr>
              <a:t>from </a:t>
            </a:r>
            <a:r>
              <a:rPr dirty="0" sz="2400">
                <a:latin typeface="Times New Roman"/>
                <a:cs typeface="Times New Roman"/>
              </a:rPr>
              <a:t>a </a:t>
            </a:r>
            <a:r>
              <a:rPr dirty="0" sz="2400" spc="-5">
                <a:latin typeface="Times New Roman"/>
                <a:cs typeface="Times New Roman"/>
              </a:rPr>
              <a:t>Greek word -”</a:t>
            </a:r>
            <a:r>
              <a:rPr dirty="0" sz="2400" spc="-5" i="1">
                <a:solidFill>
                  <a:srgbClr val="FF0000"/>
                </a:solidFill>
                <a:latin typeface="Times New Roman"/>
                <a:cs typeface="Times New Roman"/>
              </a:rPr>
              <a:t>ETHOS </a:t>
            </a:r>
            <a:r>
              <a:rPr dirty="0" sz="2400">
                <a:latin typeface="Times New Roman"/>
                <a:cs typeface="Times New Roman"/>
              </a:rPr>
              <a:t>“ </a:t>
            </a:r>
            <a:r>
              <a:rPr dirty="0" sz="2400" spc="-5">
                <a:latin typeface="Times New Roman"/>
                <a:cs typeface="Times New Roman"/>
              </a:rPr>
              <a:t>which  means moral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80000"/>
              </a:lnSpc>
              <a:spcBef>
                <a:spcPts val="600"/>
              </a:spcBef>
            </a:pPr>
            <a:r>
              <a:rPr dirty="0" sz="2400" spc="-5">
                <a:latin typeface="Times New Roman"/>
                <a:cs typeface="Times New Roman"/>
              </a:rPr>
              <a:t>Def: </a:t>
            </a:r>
            <a:r>
              <a:rPr dirty="0" sz="2400">
                <a:latin typeface="Times New Roman"/>
                <a:cs typeface="Times New Roman"/>
              </a:rPr>
              <a:t>1. Moral </a:t>
            </a:r>
            <a:r>
              <a:rPr dirty="0" sz="2400" spc="-5">
                <a:latin typeface="Times New Roman"/>
                <a:cs typeface="Times New Roman"/>
              </a:rPr>
              <a:t>principles </a:t>
            </a:r>
            <a:r>
              <a:rPr dirty="0" sz="2400">
                <a:latin typeface="Times New Roman"/>
                <a:cs typeface="Times New Roman"/>
              </a:rPr>
              <a:t>that govern a </a:t>
            </a:r>
            <a:r>
              <a:rPr dirty="0" sz="2400" spc="-20">
                <a:latin typeface="Times New Roman"/>
                <a:cs typeface="Times New Roman"/>
              </a:rPr>
              <a:t>person’s </a:t>
            </a:r>
            <a:r>
              <a:rPr dirty="0" sz="2400">
                <a:latin typeface="Times New Roman"/>
                <a:cs typeface="Times New Roman"/>
              </a:rPr>
              <a:t>behaviour or of</a:t>
            </a:r>
            <a:r>
              <a:rPr dirty="0" sz="2400" spc="-114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an  </a:t>
            </a:r>
            <a:r>
              <a:rPr dirty="0" sz="2400" spc="-20">
                <a:latin typeface="Times New Roman"/>
                <a:cs typeface="Times New Roman"/>
              </a:rPr>
              <a:t>activity.</a:t>
            </a:r>
            <a:endParaRPr sz="2400">
              <a:latin typeface="Times New Roman"/>
              <a:cs typeface="Times New Roman"/>
            </a:endParaRPr>
          </a:p>
          <a:p>
            <a:pPr marL="354965" marR="218440" indent="-342900">
              <a:lnSpc>
                <a:spcPts val="2300"/>
              </a:lnSpc>
              <a:spcBef>
                <a:spcPts val="56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400">
                <a:latin typeface="Times New Roman"/>
                <a:cs typeface="Times New Roman"/>
              </a:rPr>
              <a:t>2. </a:t>
            </a:r>
            <a:r>
              <a:rPr dirty="0" sz="2400" spc="-5">
                <a:latin typeface="Times New Roman"/>
                <a:cs typeface="Times New Roman"/>
              </a:rPr>
              <a:t>Ethics(</a:t>
            </a:r>
            <a:r>
              <a:rPr dirty="0" sz="2400" spc="-5">
                <a:solidFill>
                  <a:srgbClr val="FF0000"/>
                </a:solidFill>
                <a:latin typeface="Times New Roman"/>
                <a:cs typeface="Times New Roman"/>
              </a:rPr>
              <a:t>moral </a:t>
            </a:r>
            <a:r>
              <a:rPr dirty="0" sz="2400">
                <a:solidFill>
                  <a:srgbClr val="FF0000"/>
                </a:solidFill>
                <a:latin typeface="Times New Roman"/>
                <a:cs typeface="Times New Roman"/>
              </a:rPr>
              <a:t>philosophy</a:t>
            </a:r>
            <a:r>
              <a:rPr dirty="0" sz="2400">
                <a:latin typeface="Times New Roman"/>
                <a:cs typeface="Times New Roman"/>
              </a:rPr>
              <a:t>)- It is a branch of philosophy</a:t>
            </a:r>
            <a:r>
              <a:rPr dirty="0" sz="2400" spc="-17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that  addresses questions about </a:t>
            </a:r>
            <a:r>
              <a:rPr dirty="0" sz="2400" spc="-5">
                <a:latin typeface="Times New Roman"/>
                <a:cs typeface="Times New Roman"/>
              </a:rPr>
              <a:t>morality </a:t>
            </a:r>
            <a:r>
              <a:rPr dirty="0" sz="2400">
                <a:latin typeface="Times New Roman"/>
                <a:cs typeface="Times New Roman"/>
              </a:rPr>
              <a:t>concepts such</a:t>
            </a:r>
            <a:r>
              <a:rPr dirty="0" sz="2400" spc="-13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as</a:t>
            </a:r>
            <a:endParaRPr sz="2400">
              <a:latin typeface="Times New Roman"/>
              <a:cs typeface="Times New Roman"/>
            </a:endParaRPr>
          </a:p>
          <a:p>
            <a:pPr marL="431800" indent="-419100">
              <a:lnSpc>
                <a:spcPct val="100000"/>
              </a:lnSpc>
              <a:spcBef>
                <a:spcPts val="2180"/>
              </a:spcBef>
              <a:buFont typeface="Wingdings"/>
              <a:buChar char=""/>
              <a:tabLst>
                <a:tab pos="431165" algn="l"/>
                <a:tab pos="431800" algn="l"/>
              </a:tabLst>
            </a:pPr>
            <a:r>
              <a:rPr dirty="0" sz="2400" spc="-5">
                <a:latin typeface="Times New Roman"/>
                <a:cs typeface="Times New Roman"/>
              </a:rPr>
              <a:t>Good </a:t>
            </a:r>
            <a:r>
              <a:rPr dirty="0" sz="2400">
                <a:latin typeface="Times New Roman"/>
                <a:cs typeface="Times New Roman"/>
              </a:rPr>
              <a:t>and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evil</a:t>
            </a:r>
            <a:endParaRPr sz="2400">
              <a:latin typeface="Times New Roman"/>
              <a:cs typeface="Times New Roman"/>
            </a:endParaRPr>
          </a:p>
          <a:p>
            <a:pPr marL="431800" indent="-419100">
              <a:lnSpc>
                <a:spcPct val="100000"/>
              </a:lnSpc>
              <a:spcBef>
                <a:spcPts val="1285"/>
              </a:spcBef>
              <a:buFont typeface="Wingdings"/>
              <a:buChar char=""/>
              <a:tabLst>
                <a:tab pos="431165" algn="l"/>
                <a:tab pos="431800" algn="l"/>
              </a:tabLst>
            </a:pPr>
            <a:r>
              <a:rPr dirty="0" sz="2400" spc="-5">
                <a:latin typeface="Times New Roman"/>
                <a:cs typeface="Times New Roman"/>
              </a:rPr>
              <a:t>Right </a:t>
            </a:r>
            <a:r>
              <a:rPr dirty="0" sz="2400">
                <a:latin typeface="Times New Roman"/>
                <a:cs typeface="Times New Roman"/>
              </a:rPr>
              <a:t>and</a:t>
            </a:r>
            <a:r>
              <a:rPr dirty="0" sz="2400" spc="-2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wrong</a:t>
            </a:r>
            <a:endParaRPr sz="2400">
              <a:latin typeface="Times New Roman"/>
              <a:cs typeface="Times New Roman"/>
            </a:endParaRPr>
          </a:p>
          <a:p>
            <a:pPr marL="425450" indent="-413384">
              <a:lnSpc>
                <a:spcPct val="100000"/>
              </a:lnSpc>
              <a:spcBef>
                <a:spcPts val="1730"/>
              </a:spcBef>
              <a:buFont typeface="Wingdings"/>
              <a:buChar char=""/>
              <a:tabLst>
                <a:tab pos="425450" algn="l"/>
                <a:tab pos="426084" algn="l"/>
              </a:tabLst>
            </a:pPr>
            <a:r>
              <a:rPr dirty="0" sz="2400" spc="-25">
                <a:latin typeface="Times New Roman"/>
                <a:cs typeface="Times New Roman"/>
              </a:rPr>
              <a:t>Virtue </a:t>
            </a:r>
            <a:r>
              <a:rPr dirty="0" sz="2400">
                <a:latin typeface="Times New Roman"/>
                <a:cs typeface="Times New Roman"/>
              </a:rPr>
              <a:t>and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vice</a:t>
            </a:r>
            <a:endParaRPr sz="2400">
              <a:latin typeface="Times New Roman"/>
              <a:cs typeface="Times New Roman"/>
            </a:endParaRPr>
          </a:p>
          <a:p>
            <a:pPr marL="431800" indent="-419100">
              <a:lnSpc>
                <a:spcPct val="100000"/>
              </a:lnSpc>
              <a:spcBef>
                <a:spcPts val="1725"/>
              </a:spcBef>
              <a:buFont typeface="Wingdings"/>
              <a:buChar char=""/>
              <a:tabLst>
                <a:tab pos="431165" algn="l"/>
                <a:tab pos="431800" algn="l"/>
              </a:tabLst>
            </a:pPr>
            <a:r>
              <a:rPr dirty="0" sz="2400">
                <a:latin typeface="Times New Roman"/>
                <a:cs typeface="Times New Roman"/>
              </a:rPr>
              <a:t>Justice and</a:t>
            </a:r>
            <a:r>
              <a:rPr dirty="0" sz="2400" spc="-4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Times New Roman"/>
                <a:cs typeface="Times New Roman"/>
              </a:rPr>
              <a:t>crime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0504" y="604519"/>
            <a:ext cx="330898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latin typeface="Calibri"/>
                <a:cs typeface="Calibri"/>
              </a:rPr>
              <a:t>Functions </a:t>
            </a:r>
            <a:r>
              <a:rPr dirty="0" sz="3600" spc="-5" b="1">
                <a:latin typeface="Calibri"/>
                <a:cs typeface="Calibri"/>
              </a:rPr>
              <a:t>of</a:t>
            </a:r>
            <a:r>
              <a:rPr dirty="0" sz="3600" spc="-65" b="1">
                <a:latin typeface="Calibri"/>
                <a:cs typeface="Calibri"/>
              </a:rPr>
              <a:t> </a:t>
            </a:r>
            <a:r>
              <a:rPr dirty="0" sz="3600" spc="-10" b="1">
                <a:latin typeface="Calibri"/>
                <a:cs typeface="Calibri"/>
              </a:rPr>
              <a:t>ERC: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91795" marR="508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91795" algn="l"/>
                <a:tab pos="392430" algn="l"/>
              </a:tabLst>
            </a:pPr>
            <a:r>
              <a:rPr dirty="0" spc="-10"/>
              <a:t>ERC will </a:t>
            </a:r>
            <a:r>
              <a:rPr dirty="0" spc="-25"/>
              <a:t>make </a:t>
            </a:r>
            <a:r>
              <a:rPr dirty="0" spc="-15"/>
              <a:t>comprehensive review </a:t>
            </a:r>
            <a:r>
              <a:rPr dirty="0" spc="-5"/>
              <a:t>of </a:t>
            </a:r>
            <a:r>
              <a:rPr dirty="0" spc="-10"/>
              <a:t>the </a:t>
            </a:r>
            <a:r>
              <a:rPr dirty="0" spc="-15"/>
              <a:t>research  proposal submitted to </a:t>
            </a:r>
            <a:r>
              <a:rPr dirty="0" spc="-10"/>
              <a:t>it giving </a:t>
            </a:r>
            <a:r>
              <a:rPr dirty="0" spc="-15"/>
              <a:t>more </a:t>
            </a:r>
            <a:r>
              <a:rPr dirty="0" spc="-10"/>
              <a:t>importance </a:t>
            </a:r>
            <a:r>
              <a:rPr dirty="0" spc="-15"/>
              <a:t>to  </a:t>
            </a:r>
            <a:r>
              <a:rPr dirty="0" spc="-10"/>
              <a:t>ethical </a:t>
            </a:r>
            <a:r>
              <a:rPr dirty="0" spc="-5"/>
              <a:t>aspects </a:t>
            </a:r>
            <a:r>
              <a:rPr dirty="0" spc="-10"/>
              <a:t>specially in </a:t>
            </a:r>
            <a:r>
              <a:rPr dirty="0" spc="-25"/>
              <a:t>regards </a:t>
            </a:r>
            <a:r>
              <a:rPr dirty="0" spc="-15"/>
              <a:t>to research </a:t>
            </a:r>
            <a:r>
              <a:rPr dirty="0" spc="-10"/>
              <a:t>design,  </a:t>
            </a:r>
            <a:r>
              <a:rPr dirty="0" spc="-15"/>
              <a:t>implication </a:t>
            </a:r>
            <a:r>
              <a:rPr dirty="0" spc="-5"/>
              <a:t>of </a:t>
            </a:r>
            <a:r>
              <a:rPr dirty="0" spc="-15"/>
              <a:t>study to </a:t>
            </a:r>
            <a:r>
              <a:rPr dirty="0" spc="-10"/>
              <a:t>the </a:t>
            </a:r>
            <a:r>
              <a:rPr dirty="0" spc="-30"/>
              <a:t>community, </a:t>
            </a:r>
            <a:r>
              <a:rPr dirty="0" spc="-15"/>
              <a:t>informed  written consent </a:t>
            </a:r>
            <a:r>
              <a:rPr dirty="0" spc="-25"/>
              <a:t>confidentiality, </a:t>
            </a:r>
            <a:r>
              <a:rPr dirty="0" spc="-10"/>
              <a:t>dignity and </a:t>
            </a:r>
            <a:r>
              <a:rPr dirty="0" spc="-15"/>
              <a:t>autonomy  </a:t>
            </a:r>
            <a:r>
              <a:rPr dirty="0" spc="-5"/>
              <a:t>of </a:t>
            </a:r>
            <a:r>
              <a:rPr dirty="0" spc="-10"/>
              <a:t>the </a:t>
            </a:r>
            <a:r>
              <a:rPr dirty="0" spc="-15"/>
              <a:t>research </a:t>
            </a:r>
            <a:r>
              <a:rPr dirty="0" spc="-5"/>
              <a:t>subjects, </a:t>
            </a:r>
            <a:r>
              <a:rPr dirty="0" spc="-15"/>
              <a:t>benefit </a:t>
            </a:r>
            <a:r>
              <a:rPr dirty="0" spc="-10"/>
              <a:t>and harm </a:t>
            </a:r>
            <a:r>
              <a:rPr dirty="0" spc="-15"/>
              <a:t>to </a:t>
            </a:r>
            <a:r>
              <a:rPr dirty="0" spc="-10"/>
              <a:t>the  </a:t>
            </a:r>
            <a:r>
              <a:rPr dirty="0" spc="-5"/>
              <a:t>subject,</a:t>
            </a:r>
            <a:r>
              <a:rPr dirty="0" spc="35"/>
              <a:t> </a:t>
            </a:r>
            <a:r>
              <a:rPr dirty="0" spc="-15"/>
              <a:t>etc.</a:t>
            </a:r>
          </a:p>
          <a:p>
            <a:pPr marL="391795" marR="310515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91795" algn="l"/>
                <a:tab pos="392430" algn="l"/>
              </a:tabLst>
            </a:pPr>
            <a:r>
              <a:rPr dirty="0" spc="-10"/>
              <a:t>ERC will </a:t>
            </a:r>
            <a:r>
              <a:rPr dirty="0" spc="-15"/>
              <a:t>review </a:t>
            </a:r>
            <a:r>
              <a:rPr dirty="0" spc="-10"/>
              <a:t>and </a:t>
            </a:r>
            <a:r>
              <a:rPr dirty="0" spc="-20"/>
              <a:t>provide </a:t>
            </a:r>
            <a:r>
              <a:rPr dirty="0" spc="-10"/>
              <a:t>their opinion </a:t>
            </a:r>
            <a:r>
              <a:rPr dirty="0" spc="-15"/>
              <a:t>to </a:t>
            </a:r>
            <a:r>
              <a:rPr dirty="0" spc="-5"/>
              <a:t>all the  </a:t>
            </a:r>
            <a:r>
              <a:rPr dirty="0" spc="-15"/>
              <a:t>research proposals that </a:t>
            </a:r>
            <a:r>
              <a:rPr dirty="0" spc="-10"/>
              <a:t>will be done in the </a:t>
            </a:r>
            <a:r>
              <a:rPr dirty="0" spc="-5"/>
              <a:t>Rajshahi  </a:t>
            </a:r>
            <a:r>
              <a:rPr dirty="0" spc="-10"/>
              <a:t>Medical College </a:t>
            </a:r>
            <a:r>
              <a:rPr dirty="0" spc="-5"/>
              <a:t>&amp; </a:t>
            </a:r>
            <a:r>
              <a:rPr dirty="0" spc="-15"/>
              <a:t>Hospital </a:t>
            </a:r>
            <a:r>
              <a:rPr dirty="0" spc="-5"/>
              <a:t>or </a:t>
            </a:r>
            <a:r>
              <a:rPr dirty="0" spc="-10"/>
              <a:t>will be done </a:t>
            </a:r>
            <a:r>
              <a:rPr dirty="0" spc="-15"/>
              <a:t>by </a:t>
            </a:r>
            <a:r>
              <a:rPr dirty="0" spc="-10"/>
              <a:t>the  </a:t>
            </a:r>
            <a:r>
              <a:rPr dirty="0" spc="-15"/>
              <a:t>researchers </a:t>
            </a:r>
            <a:r>
              <a:rPr dirty="0" spc="-5"/>
              <a:t>of </a:t>
            </a:r>
            <a:r>
              <a:rPr dirty="0" spc="-10"/>
              <a:t>the </a:t>
            </a:r>
            <a:r>
              <a:rPr dirty="0" spc="-5"/>
              <a:t>Rajshahi </a:t>
            </a:r>
            <a:r>
              <a:rPr dirty="0" spc="-10"/>
              <a:t>Medical College </a:t>
            </a:r>
            <a:r>
              <a:rPr dirty="0" spc="-5"/>
              <a:t>&amp;  </a:t>
            </a:r>
            <a:r>
              <a:rPr dirty="0" spc="-15"/>
              <a:t>Hospitals.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2560" y="795019"/>
            <a:ext cx="698373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1">
                <a:latin typeface="Calibri"/>
                <a:cs typeface="Calibri"/>
              </a:rPr>
              <a:t>Basic </a:t>
            </a:r>
            <a:r>
              <a:rPr dirty="0" sz="3600" spc="-10" b="1">
                <a:latin typeface="Calibri"/>
                <a:cs typeface="Calibri"/>
              </a:rPr>
              <a:t>elements </a:t>
            </a:r>
            <a:r>
              <a:rPr dirty="0" sz="3600" spc="-5" b="1">
                <a:latin typeface="Calibri"/>
                <a:cs typeface="Calibri"/>
              </a:rPr>
              <a:t>of </a:t>
            </a:r>
            <a:r>
              <a:rPr dirty="0" sz="3600" b="1">
                <a:latin typeface="Calibri"/>
                <a:cs typeface="Calibri"/>
              </a:rPr>
              <a:t>the </a:t>
            </a:r>
            <a:r>
              <a:rPr dirty="0" sz="3600" spc="-10" b="1">
                <a:latin typeface="Calibri"/>
                <a:cs typeface="Calibri"/>
              </a:rPr>
              <a:t>review </a:t>
            </a:r>
            <a:r>
              <a:rPr dirty="0" sz="3600" spc="-15" b="1">
                <a:latin typeface="Calibri"/>
                <a:cs typeface="Calibri"/>
              </a:rPr>
              <a:t>by</a:t>
            </a:r>
            <a:r>
              <a:rPr dirty="0" sz="3600" spc="-50" b="1">
                <a:latin typeface="Calibri"/>
                <a:cs typeface="Calibri"/>
              </a:rPr>
              <a:t> </a:t>
            </a:r>
            <a:r>
              <a:rPr dirty="0" sz="3600" spc="-10" b="1">
                <a:latin typeface="Calibri"/>
                <a:cs typeface="Calibri"/>
              </a:rPr>
              <a:t>ERC: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5316" y="1727707"/>
            <a:ext cx="7483475" cy="34785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Font typeface="Calibri"/>
              <a:buAutoNum type="arabicPeriod"/>
              <a:tabLst>
                <a:tab pos="419734" algn="l"/>
              </a:tabLst>
            </a:pPr>
            <a:r>
              <a:rPr dirty="0" sz="3200" spc="-15">
                <a:latin typeface="Calibri"/>
                <a:cs typeface="Calibri"/>
              </a:rPr>
              <a:t>Ethical </a:t>
            </a:r>
            <a:r>
              <a:rPr dirty="0" sz="3200" spc="-5">
                <a:latin typeface="Calibri"/>
                <a:cs typeface="Calibri"/>
              </a:rPr>
              <a:t>aspects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5">
                <a:latin typeface="Calibri"/>
                <a:cs typeface="Calibri"/>
              </a:rPr>
              <a:t>research </a:t>
            </a:r>
            <a:r>
              <a:rPr dirty="0" sz="3200" spc="-5">
                <a:latin typeface="Calibri"/>
                <a:cs typeface="Calibri"/>
              </a:rPr>
              <a:t>with special  </a:t>
            </a:r>
            <a:r>
              <a:rPr dirty="0" sz="3200" spc="-20">
                <a:latin typeface="Calibri"/>
                <a:cs typeface="Calibri"/>
              </a:rPr>
              <a:t>attention</a:t>
            </a:r>
            <a:r>
              <a:rPr dirty="0" sz="3200" spc="10">
                <a:latin typeface="Calibri"/>
                <a:cs typeface="Calibri"/>
              </a:rPr>
              <a:t> </a:t>
            </a:r>
            <a:r>
              <a:rPr dirty="0" sz="3200" spc="-15">
                <a:latin typeface="Calibri"/>
                <a:cs typeface="Calibri"/>
              </a:rPr>
              <a:t>to:-</a:t>
            </a:r>
            <a:endParaRPr sz="3200">
              <a:latin typeface="Calibri"/>
              <a:cs typeface="Calibri"/>
            </a:endParaRPr>
          </a:p>
          <a:p>
            <a:pPr lvl="1" marL="641350" indent="-515620">
              <a:lnSpc>
                <a:spcPct val="100000"/>
              </a:lnSpc>
              <a:spcBef>
                <a:spcPts val="690"/>
              </a:spcBef>
              <a:buAutoNum type="alphaLcPeriod"/>
              <a:tabLst>
                <a:tab pos="641350" algn="l"/>
                <a:tab pos="641985" algn="l"/>
              </a:tabLst>
            </a:pPr>
            <a:r>
              <a:rPr dirty="0" sz="2800" spc="-15">
                <a:latin typeface="Calibri"/>
                <a:cs typeface="Calibri"/>
              </a:rPr>
              <a:t>Possible benefit </a:t>
            </a:r>
            <a:r>
              <a:rPr dirty="0" sz="2800" spc="-10">
                <a:latin typeface="Calibri"/>
                <a:cs typeface="Calibri"/>
              </a:rPr>
              <a:t>and risk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study</a:t>
            </a:r>
            <a:r>
              <a:rPr dirty="0" sz="2800" spc="17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subjects,</a:t>
            </a:r>
            <a:endParaRPr sz="2800">
              <a:latin typeface="Calibri"/>
              <a:cs typeface="Calibri"/>
            </a:endParaRPr>
          </a:p>
          <a:p>
            <a:pPr lvl="1" marL="641985" marR="1240155" indent="-51562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641350" algn="l"/>
                <a:tab pos="641985" algn="l"/>
              </a:tabLst>
            </a:pPr>
            <a:r>
              <a:rPr dirty="0" sz="2800" spc="-10">
                <a:latin typeface="Calibri"/>
                <a:cs typeface="Calibri"/>
              </a:rPr>
              <a:t>Dignity and </a:t>
            </a:r>
            <a:r>
              <a:rPr dirty="0" sz="2800" spc="-15">
                <a:latin typeface="Calibri"/>
                <a:cs typeface="Calibri"/>
              </a:rPr>
              <a:t>confidentiality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study  </a:t>
            </a:r>
            <a:r>
              <a:rPr dirty="0" sz="2800" spc="-5">
                <a:latin typeface="Calibri"/>
                <a:cs typeface="Calibri"/>
              </a:rPr>
              <a:t>subjects,</a:t>
            </a:r>
            <a:endParaRPr sz="2800">
              <a:latin typeface="Calibri"/>
              <a:cs typeface="Calibri"/>
            </a:endParaRPr>
          </a:p>
          <a:p>
            <a:pPr lvl="1" marL="641985" indent="-516255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641350" algn="l"/>
                <a:tab pos="642620" algn="l"/>
              </a:tabLst>
            </a:pPr>
            <a:r>
              <a:rPr dirty="0" sz="2800" spc="-15">
                <a:latin typeface="Calibri"/>
                <a:cs typeface="Calibri"/>
              </a:rPr>
              <a:t>Informed written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consent,</a:t>
            </a:r>
            <a:endParaRPr sz="2800">
              <a:latin typeface="Calibri"/>
              <a:cs typeface="Calibri"/>
            </a:endParaRPr>
          </a:p>
          <a:p>
            <a:pPr lvl="1" marL="641350" indent="-51562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641350" algn="l"/>
                <a:tab pos="641985" algn="l"/>
              </a:tabLst>
            </a:pPr>
            <a:r>
              <a:rPr dirty="0" sz="2800" spc="-15">
                <a:latin typeface="Calibri"/>
                <a:cs typeface="Calibri"/>
              </a:rPr>
              <a:t>Autonomy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study</a:t>
            </a:r>
            <a:r>
              <a:rPr dirty="0" sz="2800" spc="80">
                <a:latin typeface="Calibri"/>
                <a:cs typeface="Calibri"/>
              </a:rPr>
              <a:t> </a:t>
            </a:r>
            <a:r>
              <a:rPr dirty="0" sz="2800" spc="-5">
                <a:latin typeface="Calibri"/>
                <a:cs typeface="Calibri"/>
              </a:rPr>
              <a:t>subjects,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2521" y="737107"/>
            <a:ext cx="7624445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Basic </a:t>
            </a:r>
            <a:r>
              <a:rPr dirty="0" sz="3200" spc="-5" b="1">
                <a:latin typeface="Calibri"/>
                <a:cs typeface="Calibri"/>
              </a:rPr>
              <a:t>elements </a:t>
            </a:r>
            <a:r>
              <a:rPr dirty="0" sz="3200" b="1">
                <a:latin typeface="Calibri"/>
                <a:cs typeface="Calibri"/>
              </a:rPr>
              <a:t>of the </a:t>
            </a:r>
            <a:r>
              <a:rPr dirty="0" sz="3200" spc="-15" b="1">
                <a:latin typeface="Calibri"/>
                <a:cs typeface="Calibri"/>
              </a:rPr>
              <a:t>review </a:t>
            </a:r>
            <a:r>
              <a:rPr dirty="0" sz="3200" spc="-10" b="1">
                <a:latin typeface="Calibri"/>
                <a:cs typeface="Calibri"/>
              </a:rPr>
              <a:t>by ERC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(contd.):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67216" y="1578355"/>
            <a:ext cx="7567930" cy="45485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27685" marR="314325" indent="-515620">
              <a:lnSpc>
                <a:spcPct val="100000"/>
              </a:lnSpc>
              <a:spcBef>
                <a:spcPts val="95"/>
              </a:spcBef>
              <a:buAutoNum type="alphaLcPeriod" startAt="5"/>
              <a:tabLst>
                <a:tab pos="527685" algn="l"/>
                <a:tab pos="528320" algn="l"/>
              </a:tabLst>
            </a:pPr>
            <a:r>
              <a:rPr dirty="0" sz="2800" spc="-10">
                <a:latin typeface="Calibri"/>
                <a:cs typeface="Calibri"/>
              </a:rPr>
              <a:t>Community </a:t>
            </a:r>
            <a:r>
              <a:rPr dirty="0" sz="2800" spc="-15">
                <a:latin typeface="Calibri"/>
                <a:cs typeface="Calibri"/>
              </a:rPr>
              <a:t>consideration </a:t>
            </a:r>
            <a:r>
              <a:rPr dirty="0" sz="2800" spc="-10">
                <a:latin typeface="Calibri"/>
                <a:cs typeface="Calibri"/>
              </a:rPr>
              <a:t>in respect </a:t>
            </a:r>
            <a:r>
              <a:rPr dirty="0" sz="2800" spc="-15">
                <a:latin typeface="Calibri"/>
                <a:cs typeface="Calibri"/>
              </a:rPr>
              <a:t>to benefit 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</a:t>
            </a:r>
            <a:r>
              <a:rPr dirty="0" sz="2800" spc="10">
                <a:latin typeface="Calibri"/>
                <a:cs typeface="Calibri"/>
              </a:rPr>
              <a:t> </a:t>
            </a:r>
            <a:r>
              <a:rPr dirty="0" sz="2800" spc="-50">
                <a:latin typeface="Calibri"/>
                <a:cs typeface="Calibri"/>
              </a:rPr>
              <a:t>study,</a:t>
            </a:r>
            <a:endParaRPr sz="2800">
              <a:latin typeface="Calibri"/>
              <a:cs typeface="Calibri"/>
            </a:endParaRPr>
          </a:p>
          <a:p>
            <a:pPr marL="527685" marR="34290" indent="-515620">
              <a:lnSpc>
                <a:spcPct val="100000"/>
              </a:lnSpc>
              <a:spcBef>
                <a:spcPts val="670"/>
              </a:spcBef>
              <a:buAutoNum type="alphaLcPeriod" startAt="5"/>
              <a:tabLst>
                <a:tab pos="527050" algn="l"/>
                <a:tab pos="527685" algn="l"/>
                <a:tab pos="1874520" algn="l"/>
              </a:tabLst>
            </a:pPr>
            <a:r>
              <a:rPr dirty="0" sz="2800" spc="-15">
                <a:latin typeface="Calibri"/>
                <a:cs typeface="Calibri"/>
              </a:rPr>
              <a:t>Culture, customs, belief </a:t>
            </a:r>
            <a:r>
              <a:rPr dirty="0" sz="2800" spc="-10">
                <a:latin typeface="Calibri"/>
                <a:cs typeface="Calibri"/>
              </a:rPr>
              <a:t>and </a:t>
            </a:r>
            <a:r>
              <a:rPr dirty="0" sz="2800" spc="-15">
                <a:latin typeface="Calibri"/>
                <a:cs typeface="Calibri"/>
              </a:rPr>
              <a:t>religion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study  </a:t>
            </a:r>
            <a:r>
              <a:rPr dirty="0" sz="2800" spc="-5">
                <a:latin typeface="Calibri"/>
                <a:cs typeface="Calibri"/>
              </a:rPr>
              <a:t>subjects</a:t>
            </a:r>
            <a:r>
              <a:rPr dirty="0" sz="2800" spc="-5">
                <a:latin typeface="Times New Roman"/>
                <a:cs typeface="Times New Roman"/>
              </a:rPr>
              <a:t>	</a:t>
            </a:r>
            <a:r>
              <a:rPr dirty="0" sz="2800" spc="-10">
                <a:latin typeface="Calibri"/>
                <a:cs typeface="Calibri"/>
              </a:rPr>
              <a:t>in </a:t>
            </a:r>
            <a:r>
              <a:rPr dirty="0" sz="2800" spc="-15">
                <a:latin typeface="Calibri"/>
                <a:cs typeface="Calibri"/>
              </a:rPr>
              <a:t>relation to study</a:t>
            </a:r>
            <a:r>
              <a:rPr dirty="0" sz="2800" spc="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design,</a:t>
            </a:r>
            <a:endParaRPr sz="28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spcBef>
                <a:spcPts val="675"/>
              </a:spcBef>
              <a:buAutoNum type="alphaLcPeriod" startAt="5"/>
              <a:tabLst>
                <a:tab pos="527685" algn="l"/>
                <a:tab pos="528320" algn="l"/>
              </a:tabLst>
            </a:pPr>
            <a:r>
              <a:rPr dirty="0" sz="2800" spc="-15">
                <a:latin typeface="Calibri"/>
                <a:cs typeface="Calibri"/>
              </a:rPr>
              <a:t>Care </a:t>
            </a:r>
            <a:r>
              <a:rPr dirty="0" sz="2800" spc="-10">
                <a:latin typeface="Calibri"/>
                <a:cs typeface="Calibri"/>
              </a:rPr>
              <a:t>and </a:t>
            </a:r>
            <a:r>
              <a:rPr dirty="0" sz="2800" spc="-15">
                <a:latin typeface="Calibri"/>
                <a:cs typeface="Calibri"/>
              </a:rPr>
              <a:t>protection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5">
                <a:latin typeface="Calibri"/>
                <a:cs typeface="Calibri"/>
              </a:rPr>
              <a:t>research</a:t>
            </a:r>
            <a:r>
              <a:rPr dirty="0" sz="2800" spc="6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participants,</a:t>
            </a:r>
            <a:endParaRPr sz="2800">
              <a:latin typeface="Calibri"/>
              <a:cs typeface="Calibri"/>
            </a:endParaRPr>
          </a:p>
          <a:p>
            <a:pPr marL="527685" marR="5080" indent="-515620">
              <a:lnSpc>
                <a:spcPct val="100000"/>
              </a:lnSpc>
              <a:spcBef>
                <a:spcPts val="670"/>
              </a:spcBef>
              <a:buAutoNum type="alphaLcPeriod" startAt="5"/>
              <a:tabLst>
                <a:tab pos="527050" algn="l"/>
                <a:tab pos="527685" algn="l"/>
              </a:tabLst>
            </a:pPr>
            <a:r>
              <a:rPr dirty="0" sz="2800" spc="-15">
                <a:latin typeface="Calibri"/>
                <a:cs typeface="Calibri"/>
              </a:rPr>
              <a:t>Ethical </a:t>
            </a:r>
            <a:r>
              <a:rPr dirty="0" sz="2800" spc="-5">
                <a:latin typeface="Calibri"/>
                <a:cs typeface="Calibri"/>
              </a:rPr>
              <a:t>aspects </a:t>
            </a:r>
            <a:r>
              <a:rPr dirty="0" sz="2800" spc="-10">
                <a:latin typeface="Calibri"/>
                <a:cs typeface="Calibri"/>
              </a:rPr>
              <a:t>in </a:t>
            </a:r>
            <a:r>
              <a:rPr dirty="0" sz="2800" spc="-15">
                <a:latin typeface="Calibri"/>
                <a:cs typeface="Calibri"/>
              </a:rPr>
              <a:t>relation to </a:t>
            </a:r>
            <a:r>
              <a:rPr dirty="0" sz="2800" spc="-10">
                <a:latin typeface="Calibri"/>
                <a:cs typeface="Calibri"/>
              </a:rPr>
              <a:t>aims and objectives 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50">
                <a:latin typeface="Calibri"/>
                <a:cs typeface="Calibri"/>
              </a:rPr>
              <a:t>study, </a:t>
            </a:r>
            <a:r>
              <a:rPr dirty="0" sz="2800" spc="-25">
                <a:latin typeface="Calibri"/>
                <a:cs typeface="Calibri"/>
              </a:rPr>
              <a:t>methodology, </a:t>
            </a:r>
            <a:r>
              <a:rPr dirty="0" sz="2800" spc="-10">
                <a:latin typeface="Calibri"/>
                <a:cs typeface="Calibri"/>
              </a:rPr>
              <a:t>utility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research  </a:t>
            </a:r>
            <a:r>
              <a:rPr dirty="0" sz="2800" spc="-10">
                <a:latin typeface="Calibri"/>
                <a:cs typeface="Calibri"/>
              </a:rPr>
              <a:t>findings, </a:t>
            </a:r>
            <a:r>
              <a:rPr dirty="0" sz="2800" spc="-15">
                <a:latin typeface="Calibri"/>
                <a:cs typeface="Calibri"/>
              </a:rPr>
              <a:t>recommendations, publication </a:t>
            </a:r>
            <a:r>
              <a:rPr dirty="0" sz="2800" spc="-10">
                <a:latin typeface="Calibri"/>
                <a:cs typeface="Calibri"/>
              </a:rPr>
              <a:t>plan,  </a:t>
            </a:r>
            <a:r>
              <a:rPr dirty="0" sz="2800" spc="-15">
                <a:latin typeface="Calibri"/>
                <a:cs typeface="Calibri"/>
              </a:rPr>
              <a:t>researcher’s right </a:t>
            </a:r>
            <a:r>
              <a:rPr dirty="0" sz="2800" spc="-10">
                <a:latin typeface="Calibri"/>
                <a:cs typeface="Calibri"/>
              </a:rPr>
              <a:t>and </a:t>
            </a:r>
            <a:r>
              <a:rPr dirty="0" sz="2800" spc="-15">
                <a:latin typeface="Calibri"/>
                <a:cs typeface="Calibri"/>
              </a:rPr>
              <a:t>right </a:t>
            </a:r>
            <a:r>
              <a:rPr dirty="0" sz="2800" spc="-5">
                <a:latin typeface="Calibri"/>
                <a:cs typeface="Calibri"/>
              </a:rPr>
              <a:t>of </a:t>
            </a:r>
            <a:r>
              <a:rPr dirty="0" sz="2800" spc="-10">
                <a:latin typeface="Calibri"/>
                <a:cs typeface="Calibri"/>
              </a:rPr>
              <a:t>the </a:t>
            </a:r>
            <a:r>
              <a:rPr dirty="0" sz="2800" spc="-15">
                <a:latin typeface="Calibri"/>
                <a:cs typeface="Calibri"/>
              </a:rPr>
              <a:t>research  </a:t>
            </a:r>
            <a:r>
              <a:rPr dirty="0" sz="2800" spc="-10">
                <a:latin typeface="Calibri"/>
                <a:cs typeface="Calibri"/>
              </a:rPr>
              <a:t>participants,</a:t>
            </a:r>
            <a:r>
              <a:rPr dirty="0" sz="2800" spc="35">
                <a:latin typeface="Calibri"/>
                <a:cs typeface="Calibri"/>
              </a:rPr>
              <a:t> </a:t>
            </a:r>
            <a:r>
              <a:rPr dirty="0" sz="2800" spc="-15">
                <a:latin typeface="Calibri"/>
                <a:cs typeface="Calibri"/>
              </a:rPr>
              <a:t>etc.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310017" y="699007"/>
            <a:ext cx="7846695" cy="4803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495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latin typeface="Calibri"/>
                <a:cs typeface="Calibri"/>
              </a:rPr>
              <a:t>Basic </a:t>
            </a:r>
            <a:r>
              <a:rPr dirty="0" sz="3200" spc="-5" b="1">
                <a:latin typeface="Calibri"/>
                <a:cs typeface="Calibri"/>
              </a:rPr>
              <a:t>elements </a:t>
            </a:r>
            <a:r>
              <a:rPr dirty="0" sz="3200" b="1">
                <a:latin typeface="Calibri"/>
                <a:cs typeface="Calibri"/>
              </a:rPr>
              <a:t>of the </a:t>
            </a:r>
            <a:r>
              <a:rPr dirty="0" sz="3200" spc="-15" b="1">
                <a:latin typeface="Calibri"/>
                <a:cs typeface="Calibri"/>
              </a:rPr>
              <a:t>review </a:t>
            </a:r>
            <a:r>
              <a:rPr dirty="0" sz="3200" spc="-10" b="1">
                <a:latin typeface="Calibri"/>
                <a:cs typeface="Calibri"/>
              </a:rPr>
              <a:t>by ERC</a:t>
            </a:r>
            <a:r>
              <a:rPr dirty="0" sz="3200" spc="-55" b="1">
                <a:latin typeface="Calibri"/>
                <a:cs typeface="Calibri"/>
              </a:rPr>
              <a:t> </a:t>
            </a:r>
            <a:r>
              <a:rPr dirty="0" sz="3200" spc="-10" b="1">
                <a:latin typeface="Calibri"/>
                <a:cs typeface="Calibri"/>
              </a:rPr>
              <a:t>(contd.):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Calibri"/>
              <a:cs typeface="Calibri"/>
            </a:endParaRPr>
          </a:p>
          <a:p>
            <a:pPr marL="527685" indent="-515620">
              <a:lnSpc>
                <a:spcPct val="100000"/>
              </a:lnSpc>
              <a:buAutoNum type="arabicPeriod" startAt="2"/>
              <a:tabLst>
                <a:tab pos="527050" algn="l"/>
                <a:tab pos="528320" algn="l"/>
              </a:tabLst>
            </a:pPr>
            <a:r>
              <a:rPr dirty="0" sz="3200" spc="-10">
                <a:latin typeface="Calibri"/>
                <a:cs typeface="Calibri"/>
              </a:rPr>
              <a:t>Recruitment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5">
                <a:latin typeface="Calibri"/>
                <a:cs typeface="Calibri"/>
              </a:rPr>
              <a:t>research</a:t>
            </a:r>
            <a:r>
              <a:rPr dirty="0" sz="3200" spc="-3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participants.</a:t>
            </a:r>
            <a:endParaRPr sz="32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AutoNum type="arabicPeriod" startAt="2"/>
              <a:tabLst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Care </a:t>
            </a:r>
            <a:r>
              <a:rPr dirty="0" sz="3200">
                <a:latin typeface="Calibri"/>
                <a:cs typeface="Calibri"/>
              </a:rPr>
              <a:t>and </a:t>
            </a:r>
            <a:r>
              <a:rPr dirty="0" sz="3200" spc="-10">
                <a:latin typeface="Calibri"/>
                <a:cs typeface="Calibri"/>
              </a:rPr>
              <a:t>protection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5">
                <a:latin typeface="Calibri"/>
                <a:cs typeface="Calibri"/>
              </a:rPr>
              <a:t>research</a:t>
            </a:r>
            <a:r>
              <a:rPr dirty="0" sz="3200" spc="-5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participants.</a:t>
            </a:r>
            <a:endParaRPr sz="3200">
              <a:latin typeface="Calibri"/>
              <a:cs typeface="Calibri"/>
            </a:endParaRPr>
          </a:p>
          <a:p>
            <a:pPr marL="354965" marR="1675764" indent="-342900">
              <a:lnSpc>
                <a:spcPct val="100000"/>
              </a:lnSpc>
              <a:spcBef>
                <a:spcPts val="765"/>
              </a:spcBef>
              <a:buAutoNum type="arabicPeriod" startAt="2"/>
              <a:tabLst>
                <a:tab pos="355600" algn="l"/>
              </a:tabLst>
            </a:pPr>
            <a:r>
              <a:rPr dirty="0" sz="3200" spc="-10">
                <a:latin typeface="Calibri"/>
                <a:cs typeface="Calibri"/>
              </a:rPr>
              <a:t>Protection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15">
                <a:latin typeface="Calibri"/>
                <a:cs typeface="Calibri"/>
              </a:rPr>
              <a:t>research</a:t>
            </a:r>
            <a:r>
              <a:rPr dirty="0" sz="3200" spc="-95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participants’  </a:t>
            </a:r>
            <a:r>
              <a:rPr dirty="0" sz="3200" spc="-25">
                <a:latin typeface="Calibri"/>
                <a:cs typeface="Calibri"/>
              </a:rPr>
              <a:t>confidentiality.</a:t>
            </a:r>
            <a:endParaRPr sz="32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AutoNum type="arabicPeriod" startAt="2"/>
              <a:tabLst>
                <a:tab pos="355600" algn="l"/>
              </a:tabLst>
            </a:pPr>
            <a:r>
              <a:rPr dirty="0" sz="3200" spc="-15">
                <a:latin typeface="Calibri"/>
                <a:cs typeface="Calibri"/>
              </a:rPr>
              <a:t>Informed </a:t>
            </a:r>
            <a:r>
              <a:rPr dirty="0" sz="3200" spc="-10">
                <a:latin typeface="Calibri"/>
                <a:cs typeface="Calibri"/>
              </a:rPr>
              <a:t>consent</a:t>
            </a:r>
            <a:r>
              <a:rPr dirty="0" sz="3200" spc="25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process.</a:t>
            </a:r>
            <a:endParaRPr sz="32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770"/>
              </a:spcBef>
              <a:buAutoNum type="arabicPeriod" startAt="2"/>
              <a:tabLst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Utility </a:t>
            </a:r>
            <a:r>
              <a:rPr dirty="0" sz="3200">
                <a:latin typeface="Calibri"/>
                <a:cs typeface="Calibri"/>
              </a:rPr>
              <a:t>of </a:t>
            </a:r>
            <a:r>
              <a:rPr dirty="0" sz="3200" spc="-5">
                <a:latin typeface="Calibri"/>
                <a:cs typeface="Calibri"/>
              </a:rPr>
              <a:t>the </a:t>
            </a:r>
            <a:r>
              <a:rPr dirty="0" sz="3200" spc="-15">
                <a:latin typeface="Calibri"/>
                <a:cs typeface="Calibri"/>
              </a:rPr>
              <a:t>research</a:t>
            </a:r>
            <a:r>
              <a:rPr dirty="0" sz="3200">
                <a:latin typeface="Calibri"/>
                <a:cs typeface="Calibri"/>
              </a:rPr>
              <a:t> </a:t>
            </a:r>
            <a:r>
              <a:rPr dirty="0" sz="3200" spc="-5">
                <a:latin typeface="Calibri"/>
                <a:cs typeface="Calibri"/>
              </a:rPr>
              <a:t>findings.</a:t>
            </a:r>
            <a:endParaRPr sz="320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spcBef>
                <a:spcPts val="765"/>
              </a:spcBef>
              <a:buAutoNum type="arabicPeriod" startAt="2"/>
              <a:tabLst>
                <a:tab pos="355600" algn="l"/>
              </a:tabLst>
            </a:pPr>
            <a:r>
              <a:rPr dirty="0" sz="3200" spc="-5">
                <a:latin typeface="Calibri"/>
                <a:cs typeface="Calibri"/>
              </a:rPr>
              <a:t>Community</a:t>
            </a:r>
            <a:r>
              <a:rPr dirty="0" sz="3200" spc="4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consideration.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3868" y="717295"/>
            <a:ext cx="434276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Example </a:t>
            </a:r>
            <a:r>
              <a:rPr dirty="0" sz="3600"/>
              <a:t>of </a:t>
            </a:r>
            <a:r>
              <a:rPr dirty="0" sz="3600" spc="-5"/>
              <a:t>EC </a:t>
            </a:r>
            <a:r>
              <a:rPr dirty="0" sz="3600"/>
              <a:t>of</a:t>
            </a:r>
            <a:r>
              <a:rPr dirty="0" sz="3600" spc="-50"/>
              <a:t> </a:t>
            </a:r>
            <a:r>
              <a:rPr dirty="0" sz="3600" spc="-5"/>
              <a:t>ERC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310017" y="1655469"/>
            <a:ext cx="8067040" cy="412242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Times New Roman"/>
                <a:cs typeface="Times New Roman"/>
              </a:rPr>
              <a:t>Chairman: </a:t>
            </a:r>
            <a:r>
              <a:rPr dirty="0" sz="2800">
                <a:latin typeface="Times New Roman"/>
                <a:cs typeface="Times New Roman"/>
              </a:rPr>
              <a:t>Prof. </a:t>
            </a:r>
            <a:r>
              <a:rPr dirty="0" sz="2800" spc="-35">
                <a:latin typeface="Times New Roman"/>
                <a:cs typeface="Times New Roman"/>
              </a:rPr>
              <a:t>(Dr.) </a:t>
            </a:r>
            <a:r>
              <a:rPr dirty="0" sz="2800" spc="-5">
                <a:latin typeface="Times New Roman"/>
                <a:cs typeface="Times New Roman"/>
              </a:rPr>
              <a:t>....…Prof.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15">
                <a:latin typeface="Times New Roman"/>
                <a:cs typeface="Times New Roman"/>
              </a:rPr>
              <a:t>Physiology,</a:t>
            </a:r>
            <a:r>
              <a:rPr dirty="0" sz="2800" spc="3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 spc="-10">
                <a:latin typeface="Times New Roman"/>
                <a:cs typeface="Times New Roman"/>
              </a:rPr>
              <a:t>Member: </a:t>
            </a:r>
            <a:r>
              <a:rPr dirty="0" sz="2800">
                <a:latin typeface="Times New Roman"/>
                <a:cs typeface="Times New Roman"/>
              </a:rPr>
              <a:t>1. Prof. </a:t>
            </a:r>
            <a:r>
              <a:rPr dirty="0" sz="2800" spc="-35">
                <a:latin typeface="Times New Roman"/>
                <a:cs typeface="Times New Roman"/>
              </a:rPr>
              <a:t>(Dr.) </a:t>
            </a:r>
            <a:r>
              <a:rPr dirty="0" sz="2800" spc="-5">
                <a:latin typeface="Times New Roman"/>
                <a:cs typeface="Times New Roman"/>
              </a:rPr>
              <a:t>….., </a:t>
            </a:r>
            <a:r>
              <a:rPr dirty="0" sz="2800">
                <a:latin typeface="Times New Roman"/>
                <a:cs typeface="Times New Roman"/>
              </a:rPr>
              <a:t>Prof. of </a:t>
            </a:r>
            <a:r>
              <a:rPr dirty="0" sz="2800" spc="-30">
                <a:latin typeface="Times New Roman"/>
                <a:cs typeface="Times New Roman"/>
              </a:rPr>
              <a:t>Anatomy,</a:t>
            </a:r>
            <a:r>
              <a:rPr dirty="0" sz="2800" spc="-9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Times New Roman"/>
                <a:cs typeface="Times New Roman"/>
              </a:rPr>
              <a:t>2. Prof. </a:t>
            </a:r>
            <a:r>
              <a:rPr dirty="0" sz="2800" spc="-35">
                <a:latin typeface="Times New Roman"/>
                <a:cs typeface="Times New Roman"/>
              </a:rPr>
              <a:t>(Dr.) </a:t>
            </a:r>
            <a:r>
              <a:rPr dirty="0" sz="2800" spc="-5">
                <a:latin typeface="Times New Roman"/>
                <a:cs typeface="Times New Roman"/>
              </a:rPr>
              <a:t>……, Professor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20">
                <a:latin typeface="Times New Roman"/>
                <a:cs typeface="Times New Roman"/>
              </a:rPr>
              <a:t>Pharmacology,</a:t>
            </a:r>
            <a:r>
              <a:rPr dirty="0" sz="2800" spc="65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Times New Roman"/>
                <a:cs typeface="Times New Roman"/>
              </a:rPr>
              <a:t>3. Prof. </a:t>
            </a:r>
            <a:r>
              <a:rPr dirty="0" sz="2800" spc="-60">
                <a:latin typeface="Times New Roman"/>
                <a:cs typeface="Times New Roman"/>
              </a:rPr>
              <a:t>Dr. </a:t>
            </a:r>
            <a:r>
              <a:rPr dirty="0" sz="2800" spc="-5">
                <a:latin typeface="Times New Roman"/>
                <a:cs typeface="Times New Roman"/>
              </a:rPr>
              <a:t>……..………. Professor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30">
                <a:latin typeface="Times New Roman"/>
                <a:cs typeface="Times New Roman"/>
              </a:rPr>
              <a:t>Surgery,</a:t>
            </a:r>
            <a:r>
              <a:rPr dirty="0" sz="2800" spc="6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Times New Roman"/>
                <a:cs typeface="Times New Roman"/>
              </a:rPr>
              <a:t>4. Prof. </a:t>
            </a:r>
            <a:r>
              <a:rPr dirty="0" sz="2800" spc="-60">
                <a:latin typeface="Times New Roman"/>
                <a:cs typeface="Times New Roman"/>
              </a:rPr>
              <a:t>Dr. </a:t>
            </a:r>
            <a:r>
              <a:rPr dirty="0" sz="2800" spc="-5">
                <a:latin typeface="Times New Roman"/>
                <a:cs typeface="Times New Roman"/>
              </a:rPr>
              <a:t>……………Professor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Medicine,</a:t>
            </a:r>
            <a:r>
              <a:rPr dirty="0" sz="2800" spc="5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Times New Roman"/>
                <a:cs typeface="Times New Roman"/>
              </a:rPr>
              <a:t>5. Prof. </a:t>
            </a:r>
            <a:r>
              <a:rPr dirty="0" sz="2800" spc="-60">
                <a:latin typeface="Times New Roman"/>
                <a:cs typeface="Times New Roman"/>
              </a:rPr>
              <a:t>Dr. </a:t>
            </a:r>
            <a:r>
              <a:rPr dirty="0" sz="2800" spc="-5">
                <a:latin typeface="Times New Roman"/>
                <a:cs typeface="Times New Roman"/>
              </a:rPr>
              <a:t>……….Professor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Obs &amp; Gynae,</a:t>
            </a:r>
            <a:r>
              <a:rPr dirty="0" sz="2800" spc="8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Times New Roman"/>
                <a:cs typeface="Times New Roman"/>
              </a:rPr>
              <a:t>6. Prof. </a:t>
            </a:r>
            <a:r>
              <a:rPr dirty="0" sz="2800" spc="-60">
                <a:latin typeface="Times New Roman"/>
                <a:cs typeface="Times New Roman"/>
              </a:rPr>
              <a:t>Dr. </a:t>
            </a:r>
            <a:r>
              <a:rPr dirty="0" sz="2800" spc="-5">
                <a:latin typeface="Times New Roman"/>
                <a:cs typeface="Times New Roman"/>
              </a:rPr>
              <a:t>…Prof.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Radiology &amp; Imaging,</a:t>
            </a:r>
            <a:r>
              <a:rPr dirty="0" sz="2800" spc="7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800">
                <a:latin typeface="Times New Roman"/>
                <a:cs typeface="Times New Roman"/>
              </a:rPr>
              <a:t>7. Prof. </a:t>
            </a:r>
            <a:r>
              <a:rPr dirty="0" sz="2800" spc="-60">
                <a:latin typeface="Times New Roman"/>
                <a:cs typeface="Times New Roman"/>
              </a:rPr>
              <a:t>Dr. </a:t>
            </a:r>
            <a:r>
              <a:rPr dirty="0" sz="2800" spc="-5">
                <a:latin typeface="Times New Roman"/>
                <a:cs typeface="Times New Roman"/>
              </a:rPr>
              <a:t>…..……Professor </a:t>
            </a:r>
            <a:r>
              <a:rPr dirty="0" sz="2800">
                <a:latin typeface="Times New Roman"/>
                <a:cs typeface="Times New Roman"/>
              </a:rPr>
              <a:t>of </a:t>
            </a:r>
            <a:r>
              <a:rPr dirty="0" sz="2800" spc="-5">
                <a:latin typeface="Times New Roman"/>
                <a:cs typeface="Times New Roman"/>
              </a:rPr>
              <a:t>Paediatrics,</a:t>
            </a:r>
            <a:r>
              <a:rPr dirty="0" sz="2800" spc="60">
                <a:latin typeface="Times New Roman"/>
                <a:cs typeface="Times New Roman"/>
              </a:rPr>
              <a:t> </a:t>
            </a:r>
            <a:r>
              <a:rPr dirty="0" sz="2800" spc="-10">
                <a:latin typeface="Times New Roman"/>
                <a:cs typeface="Times New Roman"/>
              </a:rPr>
              <a:t>RMC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9676" y="744727"/>
            <a:ext cx="589089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/>
              <a:t>Example </a:t>
            </a:r>
            <a:r>
              <a:rPr dirty="0" sz="3600"/>
              <a:t>of </a:t>
            </a:r>
            <a:r>
              <a:rPr dirty="0" sz="3600" spc="-5"/>
              <a:t>EC </a:t>
            </a:r>
            <a:r>
              <a:rPr dirty="0" sz="3600"/>
              <a:t>of </a:t>
            </a:r>
            <a:r>
              <a:rPr dirty="0" sz="3600" spc="-5"/>
              <a:t>ERC</a:t>
            </a:r>
            <a:r>
              <a:rPr dirty="0" sz="3600" spc="-25"/>
              <a:t> </a:t>
            </a:r>
            <a:r>
              <a:rPr dirty="0" sz="3600" spc="-5"/>
              <a:t>(contd.)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310017" y="1573783"/>
            <a:ext cx="7933055" cy="430530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8. </a:t>
            </a:r>
            <a:r>
              <a:rPr dirty="0" sz="2700" spc="-50">
                <a:latin typeface="Calibri"/>
                <a:cs typeface="Calibri"/>
              </a:rPr>
              <a:t>Prof. </a:t>
            </a:r>
            <a:r>
              <a:rPr dirty="0" sz="2700" spc="-100">
                <a:latin typeface="Calibri"/>
                <a:cs typeface="Calibri"/>
              </a:rPr>
              <a:t>Dr. </a:t>
            </a:r>
            <a:r>
              <a:rPr dirty="0" sz="2700" spc="-10">
                <a:latin typeface="Calibri"/>
                <a:cs typeface="Calibri"/>
              </a:rPr>
              <a:t>……………….. </a:t>
            </a:r>
            <a:r>
              <a:rPr dirty="0" sz="2700" spc="-20">
                <a:latin typeface="Calibri"/>
                <a:cs typeface="Calibri"/>
              </a:rPr>
              <a:t>Professor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30">
                <a:latin typeface="Calibri"/>
                <a:cs typeface="Calibri"/>
              </a:rPr>
              <a:t>Pathology,</a:t>
            </a:r>
            <a:r>
              <a:rPr dirty="0" sz="2700" spc="21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RMC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9. </a:t>
            </a:r>
            <a:r>
              <a:rPr dirty="0" sz="2700" spc="-50">
                <a:latin typeface="Calibri"/>
                <a:cs typeface="Calibri"/>
              </a:rPr>
              <a:t>Prof. </a:t>
            </a:r>
            <a:r>
              <a:rPr dirty="0" sz="2700" spc="-100">
                <a:latin typeface="Calibri"/>
                <a:cs typeface="Calibri"/>
              </a:rPr>
              <a:t>Dr. </a:t>
            </a:r>
            <a:r>
              <a:rPr dirty="0" sz="2700" spc="-10">
                <a:latin typeface="Calibri"/>
                <a:cs typeface="Calibri"/>
              </a:rPr>
              <a:t>……. </a:t>
            </a:r>
            <a:r>
              <a:rPr dirty="0" sz="2700" spc="-20">
                <a:latin typeface="Calibri"/>
                <a:cs typeface="Calibri"/>
              </a:rPr>
              <a:t>Professor </a:t>
            </a:r>
            <a:r>
              <a:rPr dirty="0" sz="2700">
                <a:latin typeface="Calibri"/>
                <a:cs typeface="Calibri"/>
              </a:rPr>
              <a:t>of </a:t>
            </a:r>
            <a:r>
              <a:rPr dirty="0" sz="2700" spc="-15">
                <a:latin typeface="Calibri"/>
                <a:cs typeface="Calibri"/>
              </a:rPr>
              <a:t>Forensic </a:t>
            </a:r>
            <a:r>
              <a:rPr dirty="0" sz="2700" spc="-5">
                <a:latin typeface="Calibri"/>
                <a:cs typeface="Calibri"/>
              </a:rPr>
              <a:t>Medicine,</a:t>
            </a:r>
            <a:r>
              <a:rPr dirty="0" sz="2700" spc="20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RMC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10. </a:t>
            </a:r>
            <a:r>
              <a:rPr dirty="0" sz="2700" spc="-60">
                <a:latin typeface="Calibri"/>
                <a:cs typeface="Calibri"/>
              </a:rPr>
              <a:t>Adv. </a:t>
            </a:r>
            <a:r>
              <a:rPr dirty="0" sz="2700" spc="-5">
                <a:latin typeface="Calibri"/>
                <a:cs typeface="Calibri"/>
              </a:rPr>
              <a:t>Md. …. </a:t>
            </a:r>
            <a:r>
              <a:rPr dirty="0" sz="2700">
                <a:latin typeface="Calibri"/>
                <a:cs typeface="Calibri"/>
              </a:rPr>
              <a:t>Govt. </a:t>
            </a:r>
            <a:r>
              <a:rPr dirty="0" sz="2700" spc="-35">
                <a:latin typeface="Calibri"/>
                <a:cs typeface="Calibri"/>
              </a:rPr>
              <a:t>Pleader, </a:t>
            </a:r>
            <a:r>
              <a:rPr dirty="0" sz="2700" spc="-10">
                <a:latin typeface="Calibri"/>
                <a:cs typeface="Calibri"/>
              </a:rPr>
              <a:t>Judge </a:t>
            </a:r>
            <a:r>
              <a:rPr dirty="0" sz="2700" spc="-5">
                <a:latin typeface="Calibri"/>
                <a:cs typeface="Calibri"/>
              </a:rPr>
              <a:t>Court,</a:t>
            </a:r>
            <a:r>
              <a:rPr dirty="0" sz="2700" spc="10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Rajshahi.</a:t>
            </a:r>
            <a:endParaRPr sz="2700">
              <a:latin typeface="Calibri"/>
              <a:cs typeface="Calibri"/>
            </a:endParaRPr>
          </a:p>
          <a:p>
            <a:pPr marL="354965" marR="929640" indent="-342900">
              <a:lnSpc>
                <a:spcPts val="2920"/>
              </a:lnSpc>
              <a:spcBef>
                <a:spcPts val="6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11. </a:t>
            </a:r>
            <a:r>
              <a:rPr dirty="0" sz="2700" spc="-5">
                <a:latin typeface="Calibri"/>
                <a:cs typeface="Calibri"/>
              </a:rPr>
              <a:t>Md. </a:t>
            </a:r>
            <a:r>
              <a:rPr dirty="0" sz="2700" spc="-10">
                <a:latin typeface="Calibri"/>
                <a:cs typeface="Calibri"/>
              </a:rPr>
              <a:t>……, Journalist, </a:t>
            </a:r>
            <a:r>
              <a:rPr dirty="0" sz="2700" spc="-20">
                <a:latin typeface="Calibri"/>
                <a:cs typeface="Calibri"/>
              </a:rPr>
              <a:t>Staff </a:t>
            </a:r>
            <a:r>
              <a:rPr dirty="0" sz="2700" spc="-40">
                <a:latin typeface="Calibri"/>
                <a:cs typeface="Calibri"/>
              </a:rPr>
              <a:t>Reporter, </a:t>
            </a:r>
            <a:r>
              <a:rPr dirty="0" sz="2700" spc="-5">
                <a:latin typeface="Calibri"/>
                <a:cs typeface="Calibri"/>
              </a:rPr>
              <a:t>The Daily  </a:t>
            </a:r>
            <a:r>
              <a:rPr dirty="0" sz="2700" spc="-20">
                <a:latin typeface="Calibri"/>
                <a:cs typeface="Calibri"/>
              </a:rPr>
              <a:t>Ittefaq,</a:t>
            </a:r>
            <a:r>
              <a:rPr dirty="0" sz="2700" spc="-4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Rajshahi.</a:t>
            </a:r>
            <a:endParaRPr sz="2700">
              <a:latin typeface="Calibri"/>
              <a:cs typeface="Calibri"/>
            </a:endParaRPr>
          </a:p>
          <a:p>
            <a:pPr marL="354965" marR="5080" indent="-342900">
              <a:lnSpc>
                <a:spcPts val="2920"/>
              </a:lnSpc>
              <a:spcBef>
                <a:spcPts val="6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12. </a:t>
            </a:r>
            <a:r>
              <a:rPr dirty="0" sz="2700" spc="-5">
                <a:latin typeface="Calibri"/>
                <a:cs typeface="Calibri"/>
              </a:rPr>
              <a:t>Mowlana …….., Head </a:t>
            </a:r>
            <a:r>
              <a:rPr dirty="0" sz="2700">
                <a:latin typeface="Calibri"/>
                <a:cs typeface="Calibri"/>
              </a:rPr>
              <a:t>Imam, </a:t>
            </a:r>
            <a:r>
              <a:rPr dirty="0" sz="2700" spc="-15">
                <a:latin typeface="Calibri"/>
                <a:cs typeface="Calibri"/>
              </a:rPr>
              <a:t>Central </a:t>
            </a:r>
            <a:r>
              <a:rPr dirty="0" sz="2700">
                <a:latin typeface="Calibri"/>
                <a:cs typeface="Calibri"/>
              </a:rPr>
              <a:t>Jame </a:t>
            </a:r>
            <a:r>
              <a:rPr dirty="0" sz="2700" spc="-5">
                <a:latin typeface="Calibri"/>
                <a:cs typeface="Calibri"/>
              </a:rPr>
              <a:t>Mosque,  Rajshahi </a:t>
            </a:r>
            <a:r>
              <a:rPr dirty="0" sz="2700" spc="-10">
                <a:latin typeface="Calibri"/>
                <a:cs typeface="Calibri"/>
              </a:rPr>
              <a:t>Board,</a:t>
            </a:r>
            <a:r>
              <a:rPr dirty="0" sz="2700" spc="-3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Rajshahi.</a:t>
            </a:r>
            <a:endParaRPr sz="27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2700">
                <a:latin typeface="Calibri"/>
                <a:cs typeface="Calibri"/>
              </a:rPr>
              <a:t>13. </a:t>
            </a:r>
            <a:r>
              <a:rPr dirty="0" sz="2700" spc="-20">
                <a:latin typeface="Calibri"/>
                <a:cs typeface="Calibri"/>
              </a:rPr>
              <a:t>Mrs. </a:t>
            </a:r>
            <a:r>
              <a:rPr dirty="0" sz="2700" spc="-10">
                <a:latin typeface="Calibri"/>
                <a:cs typeface="Calibri"/>
              </a:rPr>
              <a:t>……Deputy </a:t>
            </a:r>
            <a:r>
              <a:rPr dirty="0" sz="2700" spc="-40">
                <a:latin typeface="Calibri"/>
                <a:cs typeface="Calibri"/>
              </a:rPr>
              <a:t>Director, </a:t>
            </a:r>
            <a:r>
              <a:rPr dirty="0" sz="2700" spc="-5">
                <a:latin typeface="Calibri"/>
                <a:cs typeface="Calibri"/>
              </a:rPr>
              <a:t>Social </a:t>
            </a:r>
            <a:r>
              <a:rPr dirty="0" sz="2700" spc="-25">
                <a:latin typeface="Calibri"/>
                <a:cs typeface="Calibri"/>
              </a:rPr>
              <a:t>Welfare,</a:t>
            </a:r>
            <a:r>
              <a:rPr dirty="0" sz="2700" spc="65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Rajshahi.</a:t>
            </a:r>
            <a:endParaRPr sz="2700">
              <a:latin typeface="Calibri"/>
              <a:cs typeface="Calibri"/>
            </a:endParaRPr>
          </a:p>
          <a:p>
            <a:pPr marL="354965" marR="207645" indent="-342900">
              <a:lnSpc>
                <a:spcPts val="2920"/>
              </a:lnSpc>
              <a:spcBef>
                <a:spcPts val="685"/>
              </a:spcBef>
              <a:buFont typeface="Arial"/>
              <a:buChar char="•"/>
              <a:tabLst>
                <a:tab pos="354965" algn="l"/>
                <a:tab pos="355600" algn="l"/>
                <a:tab pos="2131695" algn="l"/>
              </a:tabLst>
            </a:pPr>
            <a:r>
              <a:rPr dirty="0" sz="2700" spc="-10">
                <a:latin typeface="Calibri"/>
                <a:cs typeface="Calibri"/>
              </a:rPr>
              <a:t>Member-Secretary: </a:t>
            </a:r>
            <a:r>
              <a:rPr dirty="0" sz="2700" spc="-50">
                <a:latin typeface="Calibri"/>
                <a:cs typeface="Calibri"/>
              </a:rPr>
              <a:t>Prof. </a:t>
            </a:r>
            <a:r>
              <a:rPr dirty="0" sz="2700" spc="-60">
                <a:latin typeface="Calibri"/>
                <a:cs typeface="Calibri"/>
              </a:rPr>
              <a:t>(Dr.) </a:t>
            </a:r>
            <a:r>
              <a:rPr dirty="0" sz="2700" spc="-10">
                <a:latin typeface="Calibri"/>
                <a:cs typeface="Calibri"/>
              </a:rPr>
              <a:t>…………….., </a:t>
            </a:r>
            <a:r>
              <a:rPr dirty="0" sz="2700" spc="-20">
                <a:latin typeface="Calibri"/>
                <a:cs typeface="Calibri"/>
              </a:rPr>
              <a:t>Professor </a:t>
            </a:r>
            <a:r>
              <a:rPr dirty="0" sz="2700">
                <a:latin typeface="Calibri"/>
                <a:cs typeface="Calibri"/>
              </a:rPr>
              <a:t>of  </a:t>
            </a:r>
            <a:r>
              <a:rPr dirty="0" sz="2700" spc="-5">
                <a:latin typeface="Calibri"/>
                <a:cs typeface="Calibri"/>
              </a:rPr>
              <a:t>Community</a:t>
            </a:r>
            <a:r>
              <a:rPr dirty="0" sz="2700" spc="-5">
                <a:latin typeface="Times New Roman"/>
                <a:cs typeface="Times New Roman"/>
              </a:rPr>
              <a:t>	</a:t>
            </a:r>
            <a:r>
              <a:rPr dirty="0" sz="2700" spc="-5">
                <a:latin typeface="Calibri"/>
                <a:cs typeface="Calibri"/>
              </a:rPr>
              <a:t>Medicine,</a:t>
            </a:r>
            <a:r>
              <a:rPr dirty="0" sz="2700" spc="-20">
                <a:latin typeface="Calibri"/>
                <a:cs typeface="Calibri"/>
              </a:rPr>
              <a:t> </a:t>
            </a:r>
            <a:r>
              <a:rPr dirty="0" sz="2700" spc="-5">
                <a:latin typeface="Calibri"/>
                <a:cs typeface="Calibri"/>
              </a:rPr>
              <a:t>RMC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21869" y="2330195"/>
            <a:ext cx="6400800" cy="3810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2913766" y="1129283"/>
            <a:ext cx="4660806" cy="6080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5932" y="827023"/>
            <a:ext cx="331914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Ethics</a:t>
            </a:r>
            <a:r>
              <a:rPr dirty="0" spc="-95"/>
              <a:t> </a:t>
            </a:r>
            <a:r>
              <a:rPr dirty="0"/>
              <a:t>(contd.)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968499"/>
            <a:ext cx="8072120" cy="2562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54965" marR="5715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Ethics is </a:t>
            </a:r>
            <a:r>
              <a:rPr dirty="0" sz="3200">
                <a:latin typeface="Times New Roman"/>
                <a:cs typeface="Times New Roman"/>
              </a:rPr>
              <a:t>a branch of </a:t>
            </a:r>
            <a:r>
              <a:rPr dirty="0" sz="3200" spc="-5">
                <a:latin typeface="Times New Roman"/>
                <a:cs typeface="Times New Roman"/>
              </a:rPr>
              <a:t>philosophy </a:t>
            </a:r>
            <a:r>
              <a:rPr dirty="0" sz="3200">
                <a:latin typeface="Times New Roman"/>
                <a:cs typeface="Times New Roman"/>
              </a:rPr>
              <a:t>that deals </a:t>
            </a:r>
            <a:r>
              <a:rPr dirty="0" sz="3200" spc="-5">
                <a:latin typeface="Times New Roman"/>
                <a:cs typeface="Times New Roman"/>
              </a:rPr>
              <a:t>with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200" spc="-25">
                <a:solidFill>
                  <a:srgbClr val="FF0000"/>
                </a:solidFill>
                <a:latin typeface="Times New Roman"/>
                <a:cs typeface="Times New Roman"/>
              </a:rPr>
              <a:t>morality</a:t>
            </a:r>
            <a:r>
              <a:rPr dirty="0" sz="3200" spc="-25">
                <a:latin typeface="Times New Roman"/>
                <a:cs typeface="Times New Roman"/>
              </a:rPr>
              <a:t>,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standards </a:t>
            </a:r>
            <a:r>
              <a:rPr dirty="0" sz="3200">
                <a:latin typeface="Times New Roman"/>
                <a:cs typeface="Times New Roman"/>
              </a:rPr>
              <a:t>or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values</a:t>
            </a:r>
            <a:r>
              <a:rPr dirty="0" sz="3200" spc="-5">
                <a:latin typeface="Times New Roman"/>
                <a:cs typeface="Times New Roman"/>
              </a:rPr>
              <a:t>; in </a:t>
            </a:r>
            <a:r>
              <a:rPr dirty="0" sz="3200">
                <a:latin typeface="Times New Roman"/>
                <a:cs typeface="Times New Roman"/>
              </a:rPr>
              <a:t>fact the </a:t>
            </a:r>
            <a:r>
              <a:rPr dirty="0" sz="3200" spc="-5">
                <a:latin typeface="Times New Roman"/>
                <a:cs typeface="Times New Roman"/>
              </a:rPr>
              <a:t>whole  </a:t>
            </a:r>
            <a:r>
              <a:rPr dirty="0" sz="3200">
                <a:latin typeface="Times New Roman"/>
                <a:cs typeface="Times New Roman"/>
              </a:rPr>
              <a:t>science of moral</a:t>
            </a:r>
            <a:r>
              <a:rPr dirty="0" sz="3200" spc="-6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principles.</a:t>
            </a:r>
            <a:endParaRPr sz="3200">
              <a:latin typeface="Times New Roman"/>
              <a:cs typeface="Times New Roman"/>
            </a:endParaRPr>
          </a:p>
          <a:p>
            <a:pPr algn="just" marL="354965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200" spc="-5">
                <a:latin typeface="Times New Roman"/>
                <a:cs typeface="Times New Roman"/>
              </a:rPr>
              <a:t>Ethics </a:t>
            </a:r>
            <a:r>
              <a:rPr dirty="0" sz="3200">
                <a:latin typeface="Times New Roman"/>
                <a:cs typeface="Times New Roman"/>
              </a:rPr>
              <a:t>–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system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3200" spc="-5">
                <a:solidFill>
                  <a:srgbClr val="FF0000"/>
                </a:solidFill>
                <a:latin typeface="Times New Roman"/>
                <a:cs typeface="Times New Roman"/>
              </a:rPr>
              <a:t>norms, standards or  </a:t>
            </a:r>
            <a:r>
              <a:rPr dirty="0" sz="3200">
                <a:solidFill>
                  <a:srgbClr val="FF0000"/>
                </a:solidFill>
                <a:latin typeface="Times New Roman"/>
                <a:cs typeface="Times New Roman"/>
              </a:rPr>
              <a:t>values </a:t>
            </a:r>
            <a:r>
              <a:rPr dirty="0" sz="3200" spc="-30">
                <a:latin typeface="Times New Roman"/>
                <a:cs typeface="Times New Roman"/>
              </a:rPr>
              <a:t>(Websters </a:t>
            </a:r>
            <a:r>
              <a:rPr dirty="0" sz="3200">
                <a:latin typeface="Times New Roman"/>
                <a:cs typeface="Times New Roman"/>
              </a:rPr>
              <a:t>New </a:t>
            </a:r>
            <a:r>
              <a:rPr dirty="0" sz="3200" spc="-50">
                <a:latin typeface="Times New Roman"/>
                <a:cs typeface="Times New Roman"/>
              </a:rPr>
              <a:t>World</a:t>
            </a:r>
            <a:r>
              <a:rPr dirty="0" sz="3200" spc="-11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Dictionary).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47832" y="689863"/>
            <a:ext cx="3394075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Medical</a:t>
            </a:r>
            <a:r>
              <a:rPr dirty="0" spc="-110"/>
              <a:t> </a:t>
            </a:r>
            <a:r>
              <a:rPr dirty="0"/>
              <a:t>Ethics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663699"/>
            <a:ext cx="8036559" cy="4610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4318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Medical ethics </a:t>
            </a:r>
            <a:r>
              <a:rPr dirty="0" sz="3200" spc="-5">
                <a:latin typeface="Times New Roman"/>
                <a:cs typeface="Times New Roman"/>
              </a:rPr>
              <a:t>is </a:t>
            </a:r>
            <a:r>
              <a:rPr dirty="0" sz="3200">
                <a:latin typeface="Times New Roman"/>
                <a:cs typeface="Times New Roman"/>
              </a:rPr>
              <a:t>an applied </a:t>
            </a:r>
            <a:r>
              <a:rPr dirty="0" sz="3200" spc="5">
                <a:latin typeface="Times New Roman"/>
                <a:cs typeface="Times New Roman"/>
              </a:rPr>
              <a:t>branch </a:t>
            </a:r>
            <a:r>
              <a:rPr dirty="0" sz="3200">
                <a:latin typeface="Times New Roman"/>
                <a:cs typeface="Times New Roman"/>
              </a:rPr>
              <a:t>of</a:t>
            </a:r>
            <a:r>
              <a:rPr dirty="0" sz="3200" spc="-12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ethics  which analyses the practice of clinical  medicine </a:t>
            </a:r>
            <a:r>
              <a:rPr dirty="0" sz="3200" spc="5">
                <a:latin typeface="Times New Roman"/>
                <a:cs typeface="Times New Roman"/>
              </a:rPr>
              <a:t>and </a:t>
            </a:r>
            <a:r>
              <a:rPr dirty="0" sz="3200">
                <a:latin typeface="Times New Roman"/>
                <a:cs typeface="Times New Roman"/>
              </a:rPr>
              <a:t>related scientific</a:t>
            </a:r>
            <a:r>
              <a:rPr dirty="0" sz="3200" spc="-10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research.</a:t>
            </a:r>
            <a:endParaRPr sz="32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dirty="0" sz="3200">
                <a:latin typeface="Times New Roman"/>
                <a:cs typeface="Times New Roman"/>
              </a:rPr>
              <a:t>Four commonly accepted principles of</a:t>
            </a:r>
            <a:r>
              <a:rPr dirty="0" sz="3200" spc="-125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medical  ethics :</a:t>
            </a:r>
            <a:r>
              <a:rPr dirty="0" sz="3200" spc="-30">
                <a:latin typeface="Times New Roman"/>
                <a:cs typeface="Times New Roman"/>
              </a:rPr>
              <a:t> </a:t>
            </a:r>
            <a:r>
              <a:rPr dirty="0" sz="3200">
                <a:latin typeface="Times New Roman"/>
                <a:cs typeface="Times New Roman"/>
              </a:rPr>
              <a:t>-</a:t>
            </a:r>
            <a:endParaRPr sz="32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Principle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2800" spc="-10">
                <a:solidFill>
                  <a:srgbClr val="FF0000"/>
                </a:solidFill>
                <a:latin typeface="Times New Roman"/>
                <a:cs typeface="Times New Roman"/>
              </a:rPr>
              <a:t>respect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for</a:t>
            </a:r>
            <a:r>
              <a:rPr dirty="0" sz="2800" spc="-2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autonomy</a:t>
            </a:r>
            <a:endParaRPr sz="28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5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Principles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2800" spc="-10">
                <a:solidFill>
                  <a:srgbClr val="FF0000"/>
                </a:solidFill>
                <a:latin typeface="Times New Roman"/>
                <a:cs typeface="Times New Roman"/>
              </a:rPr>
              <a:t>nonmaleficence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(do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no </a:t>
            </a:r>
            <a:r>
              <a:rPr dirty="0" sz="2800" spc="-10">
                <a:solidFill>
                  <a:srgbClr val="FF0000"/>
                </a:solidFill>
                <a:latin typeface="Times New Roman"/>
                <a:cs typeface="Times New Roman"/>
              </a:rPr>
              <a:t>harm)</a:t>
            </a:r>
            <a:endParaRPr sz="28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Principles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beneficence</a:t>
            </a:r>
            <a:r>
              <a:rPr dirty="0" sz="28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endParaRPr sz="2800">
              <a:latin typeface="Times New Roman"/>
              <a:cs typeface="Times New Roman"/>
            </a:endParaRPr>
          </a:p>
          <a:p>
            <a:pPr lvl="1" marL="756285" indent="-28765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Principle </a:t>
            </a:r>
            <a:r>
              <a:rPr dirty="0" sz="280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2800" spc="-2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2800" spc="-5">
                <a:solidFill>
                  <a:srgbClr val="FF0000"/>
                </a:solidFill>
                <a:latin typeface="Times New Roman"/>
                <a:cs typeface="Times New Roman"/>
              </a:rPr>
              <a:t>justice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7055" y="711199"/>
            <a:ext cx="209423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>
                <a:latin typeface="Calibri"/>
                <a:cs typeface="Calibri"/>
              </a:rPr>
              <a:t>Bioethics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0017" y="1922779"/>
            <a:ext cx="8071484" cy="436118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algn="just" marL="354965" marR="5080" indent="-342900">
              <a:lnSpc>
                <a:spcPts val="3240"/>
              </a:lnSpc>
              <a:spcBef>
                <a:spcPts val="505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solidFill>
                  <a:srgbClr val="232751"/>
                </a:solidFill>
                <a:latin typeface="Times New Roman"/>
                <a:cs typeface="Times New Roman"/>
              </a:rPr>
              <a:t>The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study </a:t>
            </a:r>
            <a:r>
              <a:rPr dirty="0" sz="3000">
                <a:solidFill>
                  <a:srgbClr val="232751"/>
                </a:solidFill>
                <a:latin typeface="Times New Roman"/>
                <a:cs typeface="Times New Roman"/>
              </a:rPr>
              <a:t>of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the </a:t>
            </a:r>
            <a:r>
              <a:rPr dirty="0" sz="3000">
                <a:solidFill>
                  <a:srgbClr val="232751"/>
                </a:solidFill>
                <a:latin typeface="Times New Roman"/>
                <a:cs typeface="Times New Roman"/>
              </a:rPr>
              <a:t>ethical and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moral implications </a:t>
            </a:r>
            <a:r>
              <a:rPr dirty="0" sz="3000">
                <a:solidFill>
                  <a:srgbClr val="232751"/>
                </a:solidFill>
                <a:latin typeface="Times New Roman"/>
                <a:cs typeface="Times New Roman"/>
              </a:rPr>
              <a:t>of  new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biological </a:t>
            </a:r>
            <a:r>
              <a:rPr dirty="0" sz="3000">
                <a:solidFill>
                  <a:srgbClr val="232751"/>
                </a:solidFill>
                <a:latin typeface="Times New Roman"/>
                <a:cs typeface="Times New Roman"/>
              </a:rPr>
              <a:t>discoveries and biomedical  advances, as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in the fields </a:t>
            </a:r>
            <a:r>
              <a:rPr dirty="0" sz="3000">
                <a:solidFill>
                  <a:srgbClr val="232751"/>
                </a:solidFill>
                <a:latin typeface="Times New Roman"/>
                <a:cs typeface="Times New Roman"/>
              </a:rPr>
              <a:t>of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genetic </a:t>
            </a:r>
            <a:r>
              <a:rPr dirty="0" sz="3000">
                <a:solidFill>
                  <a:srgbClr val="232751"/>
                </a:solidFill>
                <a:latin typeface="Times New Roman"/>
                <a:cs typeface="Times New Roman"/>
              </a:rPr>
              <a:t>engineering  and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drug research is</a:t>
            </a:r>
            <a:r>
              <a:rPr dirty="0" sz="3000" spc="45">
                <a:solidFill>
                  <a:srgbClr val="232751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232751"/>
                </a:solidFill>
                <a:latin typeface="Times New Roman"/>
                <a:cs typeface="Times New Roman"/>
              </a:rPr>
              <a:t>bioethics.</a:t>
            </a:r>
            <a:endParaRPr sz="3000">
              <a:latin typeface="Times New Roman"/>
              <a:cs typeface="Times New Roman"/>
            </a:endParaRPr>
          </a:p>
          <a:p>
            <a:pPr algn="just" marL="354965" marR="5715" indent="-342900">
              <a:lnSpc>
                <a:spcPts val="324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term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“bioethics” was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introduced in the </a:t>
            </a:r>
            <a:r>
              <a:rPr dirty="0" sz="3000" spc="-40">
                <a:solidFill>
                  <a:srgbClr val="FF0000"/>
                </a:solidFill>
                <a:latin typeface="Times New Roman"/>
                <a:cs typeface="Times New Roman"/>
              </a:rPr>
              <a:t>70’s 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by </a:t>
            </a:r>
            <a:r>
              <a:rPr dirty="0" sz="3000" spc="-110">
                <a:solidFill>
                  <a:srgbClr val="FF0000"/>
                </a:solidFill>
                <a:latin typeface="Times New Roman"/>
                <a:cs typeface="Times New Roman"/>
              </a:rPr>
              <a:t>Van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Rensselaer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Potter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for a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study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aiming at 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ensuring the preservation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dirty="0" sz="3000" spc="8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biosphere.</a:t>
            </a:r>
            <a:endParaRPr sz="3000">
              <a:latin typeface="Times New Roman"/>
              <a:cs typeface="Times New Roman"/>
            </a:endParaRPr>
          </a:p>
          <a:p>
            <a:pPr algn="just" marL="354965" marR="5715" indent="-342900">
              <a:lnSpc>
                <a:spcPct val="89200"/>
              </a:lnSpc>
              <a:spcBef>
                <a:spcPts val="700"/>
              </a:spcBef>
              <a:buFont typeface="Arial"/>
              <a:buChar char="•"/>
              <a:tabLst>
                <a:tab pos="355600" algn="l"/>
              </a:tabLst>
            </a:pP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It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was later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used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to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refer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study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the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ethical 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issues arising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from health care, biological and 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medical</a:t>
            </a:r>
            <a:r>
              <a:rPr dirty="0" sz="3000" spc="3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sciences.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8973" y="673099"/>
            <a:ext cx="80117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>
                <a:solidFill>
                  <a:srgbClr val="FF0000"/>
                </a:solidFill>
              </a:rPr>
              <a:t>Why </a:t>
            </a:r>
            <a:r>
              <a:rPr dirty="0" sz="4000">
                <a:solidFill>
                  <a:srgbClr val="FF0000"/>
                </a:solidFill>
              </a:rPr>
              <a:t>Bioethics </a:t>
            </a:r>
            <a:r>
              <a:rPr dirty="0" sz="4000" spc="-5">
                <a:solidFill>
                  <a:srgbClr val="FF0000"/>
                </a:solidFill>
              </a:rPr>
              <a:t>has Become</a:t>
            </a:r>
            <a:r>
              <a:rPr dirty="0" sz="4000" spc="-70">
                <a:solidFill>
                  <a:srgbClr val="FF0000"/>
                </a:solidFill>
              </a:rPr>
              <a:t> </a:t>
            </a:r>
            <a:r>
              <a:rPr dirty="0" sz="4000">
                <a:solidFill>
                  <a:srgbClr val="FF0000"/>
                </a:solidFill>
              </a:rPr>
              <a:t>Important?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10017" y="1496059"/>
            <a:ext cx="7867015" cy="468884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354965" marR="5080" indent="-342900">
              <a:lnSpc>
                <a:spcPct val="80000"/>
              </a:lnSpc>
              <a:spcBef>
                <a:spcPts val="820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Nowadays,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conflicts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of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interests between the  government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medical </a:t>
            </a:r>
            <a:r>
              <a:rPr dirty="0" sz="3000" spc="-10">
                <a:solidFill>
                  <a:srgbClr val="FF0000"/>
                </a:solidFill>
                <a:latin typeface="Times New Roman"/>
                <a:cs typeface="Times New Roman"/>
              </a:rPr>
              <a:t>institutions,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between  medical </a:t>
            </a:r>
            <a:r>
              <a:rPr dirty="0" sz="3000" spc="-10">
                <a:solidFill>
                  <a:srgbClr val="FF0000"/>
                </a:solidFill>
                <a:latin typeface="Times New Roman"/>
                <a:cs typeface="Times New Roman"/>
              </a:rPr>
              <a:t>institutions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medical personnel,  between physicians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patients are getting more 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and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more serious </a:t>
            </a:r>
            <a:r>
              <a:rPr dirty="0" sz="300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dirty="0" sz="3000" spc="4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3000" spc="-5">
                <a:solidFill>
                  <a:srgbClr val="FF0000"/>
                </a:solidFill>
                <a:latin typeface="Times New Roman"/>
                <a:cs typeface="Times New Roman"/>
              </a:rPr>
              <a:t>complex.</a:t>
            </a:r>
            <a:endParaRPr sz="3000">
              <a:latin typeface="Times New Roman"/>
              <a:cs typeface="Times New Roman"/>
            </a:endParaRPr>
          </a:p>
          <a:p>
            <a:pPr marL="354965" marR="154305" indent="-342900">
              <a:lnSpc>
                <a:spcPct val="80000"/>
              </a:lnSpc>
              <a:spcBef>
                <a:spcPts val="720"/>
              </a:spcBef>
              <a:buFont typeface="Wingdings"/>
              <a:buChar char=""/>
              <a:tabLst>
                <a:tab pos="450215" algn="l"/>
              </a:tabLst>
            </a:pPr>
            <a:r>
              <a:rPr dirty="0" sz="3000" spc="-5">
                <a:latin typeface="Times New Roman"/>
                <a:cs typeface="Times New Roman"/>
              </a:rPr>
              <a:t>High technologies </a:t>
            </a:r>
            <a:r>
              <a:rPr dirty="0" sz="3000">
                <a:latin typeface="Times New Roman"/>
                <a:cs typeface="Times New Roman"/>
              </a:rPr>
              <a:t>not </a:t>
            </a:r>
            <a:r>
              <a:rPr dirty="0" sz="3000" spc="-5">
                <a:latin typeface="Times New Roman"/>
                <a:cs typeface="Times New Roman"/>
              </a:rPr>
              <a:t>only brought </a:t>
            </a:r>
            <a:r>
              <a:rPr dirty="0" sz="3000">
                <a:latin typeface="Times New Roman"/>
                <a:cs typeface="Times New Roman"/>
              </a:rPr>
              <a:t>us hopes of  </a:t>
            </a:r>
            <a:r>
              <a:rPr dirty="0" sz="3000" spc="-5">
                <a:latin typeface="Times New Roman"/>
                <a:cs typeface="Times New Roman"/>
              </a:rPr>
              <a:t>cure </a:t>
            </a:r>
            <a:r>
              <a:rPr dirty="0" sz="3000">
                <a:latin typeface="Times New Roman"/>
                <a:cs typeface="Times New Roman"/>
              </a:rPr>
              <a:t>but have </a:t>
            </a:r>
            <a:r>
              <a:rPr dirty="0" sz="3000" spc="-5">
                <a:latin typeface="Times New Roman"/>
                <a:cs typeface="Times New Roman"/>
              </a:rPr>
              <a:t>also created </a:t>
            </a:r>
            <a:r>
              <a:rPr dirty="0" sz="3000">
                <a:latin typeface="Times New Roman"/>
                <a:cs typeface="Times New Roman"/>
              </a:rPr>
              <a:t>a heavy </a:t>
            </a:r>
            <a:r>
              <a:rPr dirty="0" sz="3000" spc="-5">
                <a:latin typeface="Times New Roman"/>
                <a:cs typeface="Times New Roman"/>
              </a:rPr>
              <a:t>economic  burden.</a:t>
            </a:r>
            <a:endParaRPr sz="3000">
              <a:latin typeface="Times New Roman"/>
              <a:cs typeface="Times New Roman"/>
            </a:endParaRPr>
          </a:p>
          <a:p>
            <a:pPr marL="354965" marR="157480" indent="-342900">
              <a:lnSpc>
                <a:spcPct val="80000"/>
              </a:lnSpc>
              <a:spcBef>
                <a:spcPts val="720"/>
              </a:spcBef>
              <a:buSzPct val="96666"/>
              <a:buFont typeface="Wingdings"/>
              <a:buChar char=""/>
              <a:tabLst>
                <a:tab pos="355600" algn="l"/>
              </a:tabLst>
            </a:pPr>
            <a:r>
              <a:rPr dirty="0" sz="3000">
                <a:latin typeface="Times New Roman"/>
                <a:cs typeface="Times New Roman"/>
              </a:rPr>
              <a:t>The </a:t>
            </a:r>
            <a:r>
              <a:rPr dirty="0" sz="3000" spc="-5">
                <a:latin typeface="Times New Roman"/>
                <a:cs typeface="Times New Roman"/>
              </a:rPr>
              <a:t>ethical dilemmas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prescribing high  technology medicine, </a:t>
            </a:r>
            <a:r>
              <a:rPr dirty="0" sz="3000" spc="-15">
                <a:latin typeface="Times New Roman"/>
                <a:cs typeface="Times New Roman"/>
              </a:rPr>
              <a:t>organ </a:t>
            </a:r>
            <a:r>
              <a:rPr dirty="0" sz="3000" spc="-5">
                <a:latin typeface="Times New Roman"/>
                <a:cs typeface="Times New Roman"/>
              </a:rPr>
              <a:t>transplantation, </a:t>
            </a:r>
            <a:r>
              <a:rPr dirty="0" sz="3000">
                <a:latin typeface="Times New Roman"/>
                <a:cs typeface="Times New Roman"/>
              </a:rPr>
              <a:t>and  </a:t>
            </a:r>
            <a:r>
              <a:rPr dirty="0" sz="3000" spc="-5">
                <a:latin typeface="Times New Roman"/>
                <a:cs typeface="Times New Roman"/>
              </a:rPr>
              <a:t>concerns </a:t>
            </a:r>
            <a:r>
              <a:rPr dirty="0" sz="3000">
                <a:latin typeface="Times New Roman"/>
                <a:cs typeface="Times New Roman"/>
              </a:rPr>
              <a:t>about </a:t>
            </a:r>
            <a:r>
              <a:rPr dirty="0" sz="3000" spc="-5">
                <a:latin typeface="Times New Roman"/>
                <a:cs typeface="Times New Roman"/>
              </a:rPr>
              <a:t>quality </a:t>
            </a:r>
            <a:r>
              <a:rPr dirty="0" sz="3000">
                <a:latin typeface="Times New Roman"/>
                <a:cs typeface="Times New Roman"/>
              </a:rPr>
              <a:t>of </a:t>
            </a:r>
            <a:r>
              <a:rPr dirty="0" sz="3000" spc="-5">
                <a:latin typeface="Times New Roman"/>
                <a:cs typeface="Times New Roman"/>
              </a:rPr>
              <a:t>life-have become  increasingly</a:t>
            </a:r>
            <a:r>
              <a:rPr dirty="0" sz="3000" spc="35">
                <a:latin typeface="Times New Roman"/>
                <a:cs typeface="Times New Roman"/>
              </a:rPr>
              <a:t> </a:t>
            </a:r>
            <a:r>
              <a:rPr dirty="0" sz="3000" spc="-5">
                <a:latin typeface="Times New Roman"/>
                <a:cs typeface="Times New Roman"/>
              </a:rPr>
              <a:t>prominent.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69669" y="860346"/>
            <a:ext cx="7312504" cy="58963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Branches Of</a:t>
            </a:r>
            <a:r>
              <a:rPr dirty="0" spc="-135"/>
              <a:t> </a:t>
            </a:r>
            <a:r>
              <a:rPr dirty="0"/>
              <a:t>Ethics</a:t>
            </a:r>
          </a:p>
        </p:txBody>
      </p:sp>
      <p:sp>
        <p:nvSpPr>
          <p:cNvPr id="3" name="object 3"/>
          <p:cNvSpPr/>
          <p:nvPr/>
        </p:nvSpPr>
        <p:spPr>
          <a:xfrm>
            <a:off x="1513211" y="1889760"/>
            <a:ext cx="7581900" cy="50733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4032" y="866647"/>
            <a:ext cx="324231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="1">
                <a:latin typeface="Times New Roman"/>
                <a:cs typeface="Times New Roman"/>
              </a:rPr>
              <a:t>Ethical</a:t>
            </a:r>
            <a:r>
              <a:rPr dirty="0" spc="-100" b="1">
                <a:latin typeface="Times New Roman"/>
                <a:cs typeface="Times New Roman"/>
              </a:rPr>
              <a:t> </a:t>
            </a:r>
            <a:r>
              <a:rPr dirty="0" b="1">
                <a:latin typeface="Times New Roman"/>
                <a:cs typeface="Times New Roman"/>
              </a:rPr>
              <a:t>issues</a:t>
            </a:r>
          </a:p>
        </p:txBody>
      </p:sp>
      <p:sp>
        <p:nvSpPr>
          <p:cNvPr id="3" name="object 3"/>
          <p:cNvSpPr/>
          <p:nvPr/>
        </p:nvSpPr>
        <p:spPr>
          <a:xfrm>
            <a:off x="1584838" y="2095500"/>
            <a:ext cx="7495540" cy="0"/>
          </a:xfrm>
          <a:custGeom>
            <a:avLst/>
            <a:gdLst/>
            <a:ahLst/>
            <a:cxnLst/>
            <a:rect l="l" t="t" r="r" b="b"/>
            <a:pathLst>
              <a:path w="7495540" h="0">
                <a:moveTo>
                  <a:pt x="0" y="0"/>
                </a:moveTo>
                <a:lnTo>
                  <a:pt x="7495031" y="0"/>
                </a:lnTo>
              </a:path>
            </a:pathLst>
          </a:custGeom>
          <a:ln w="12699">
            <a:solidFill>
              <a:srgbClr val="7F63A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84838" y="6576059"/>
            <a:ext cx="7495540" cy="0"/>
          </a:xfrm>
          <a:custGeom>
            <a:avLst/>
            <a:gdLst/>
            <a:ahLst/>
            <a:cxnLst/>
            <a:rect l="l" t="t" r="r" b="b"/>
            <a:pathLst>
              <a:path w="7495540" h="0">
                <a:moveTo>
                  <a:pt x="0" y="0"/>
                </a:moveTo>
                <a:lnTo>
                  <a:pt x="7495031" y="0"/>
                </a:lnTo>
              </a:path>
            </a:pathLst>
          </a:custGeom>
          <a:ln w="12699">
            <a:solidFill>
              <a:srgbClr val="7F63A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75920" indent="-363855">
              <a:lnSpc>
                <a:spcPct val="100000"/>
              </a:lnSpc>
              <a:spcBef>
                <a:spcPts val="1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dirty="0"/>
              <a:t>Abortion</a:t>
            </a: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"/>
            </a:pPr>
            <a:endParaRPr sz="3300"/>
          </a:p>
          <a:p>
            <a:pPr marL="477520" indent="-464820">
              <a:lnSpc>
                <a:spcPct val="100000"/>
              </a:lnSpc>
              <a:spcBef>
                <a:spcPts val="5"/>
              </a:spcBef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 spc="-5"/>
              <a:t>Euthanasia</a:t>
            </a: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 spc="-5"/>
              <a:t>suicide</a:t>
            </a: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/>
              <a:t>DNR</a:t>
            </a:r>
          </a:p>
          <a:p>
            <a:pPr marL="12700" marR="5080">
              <a:lnSpc>
                <a:spcPct val="100000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/>
              <a:t>Determination</a:t>
            </a:r>
            <a:r>
              <a:rPr dirty="0" spc="-120"/>
              <a:t> </a:t>
            </a:r>
            <a:r>
              <a:rPr dirty="0"/>
              <a:t>of  death</a:t>
            </a:r>
          </a:p>
          <a:p>
            <a:pPr marL="477520" indent="-464820">
              <a:lnSpc>
                <a:spcPts val="3754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 spc="-5"/>
              <a:t>Cloning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r>
              <a:rPr dirty="0"/>
              <a:t>J</a:t>
            </a:r>
            <a:r>
              <a:rPr dirty="0" spc="-15"/>
              <a:t>a</a:t>
            </a:r>
            <a:r>
              <a:rPr dirty="0" spc="-20"/>
              <a:t>w</a:t>
            </a:r>
            <a:r>
              <a:rPr dirty="0"/>
              <a:t>a</a:t>
            </a:r>
            <a:r>
              <a:rPr dirty="0" spc="5"/>
              <a:t>d</a:t>
            </a:r>
            <a:r>
              <a:rPr dirty="0"/>
              <a:t>/E</a:t>
            </a:r>
            <a:r>
              <a:rPr dirty="0" spc="-20"/>
              <a:t>R</a:t>
            </a:r>
            <a:r>
              <a:rPr dirty="0" spc="-5"/>
              <a:t>C</a:t>
            </a:r>
            <a:r>
              <a:rPr dirty="0"/>
              <a:t>/</a:t>
            </a:r>
            <a:r>
              <a:rPr dirty="0" spc="-5"/>
              <a:t>R</a:t>
            </a:r>
            <a:r>
              <a:rPr dirty="0" spc="5"/>
              <a:t>M</a:t>
            </a:r>
            <a:r>
              <a:rPr dirty="0"/>
              <a:t>U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idx="3" sz="half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219710">
              <a:lnSpc>
                <a:spcPct val="100000"/>
              </a:lnSpc>
              <a:spcBef>
                <a:spcPts val="10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dirty="0"/>
              <a:t>Human  </a:t>
            </a:r>
            <a:r>
              <a:rPr dirty="0" spc="5"/>
              <a:t>ex</a:t>
            </a:r>
            <a:r>
              <a:rPr dirty="0" spc="-10"/>
              <a:t>p</a:t>
            </a:r>
            <a:r>
              <a:rPr dirty="0" spc="5"/>
              <a:t>er</a:t>
            </a:r>
            <a:r>
              <a:rPr dirty="0" spc="-5"/>
              <a:t>im</a:t>
            </a:r>
            <a:r>
              <a:rPr dirty="0" spc="5"/>
              <a:t>e</a:t>
            </a:r>
            <a:r>
              <a:rPr dirty="0" spc="-10"/>
              <a:t>n</a:t>
            </a:r>
            <a:r>
              <a:rPr dirty="0"/>
              <a:t>t</a:t>
            </a:r>
            <a:r>
              <a:rPr dirty="0" spc="5"/>
              <a:t>a</a:t>
            </a:r>
            <a:r>
              <a:rPr dirty="0" spc="-15"/>
              <a:t>t</a:t>
            </a:r>
            <a:r>
              <a:rPr dirty="0" spc="-5"/>
              <a:t>i</a:t>
            </a:r>
            <a:r>
              <a:rPr dirty="0" spc="5"/>
              <a:t>o</a:t>
            </a:r>
            <a:r>
              <a:rPr dirty="0"/>
              <a:t>n</a:t>
            </a: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/>
              <a:t>Birth</a:t>
            </a:r>
            <a:r>
              <a:rPr dirty="0" spc="-35"/>
              <a:t> </a:t>
            </a:r>
            <a:r>
              <a:rPr dirty="0" spc="-10"/>
              <a:t>Control</a:t>
            </a:r>
          </a:p>
          <a:p>
            <a:pPr marL="12700" marR="876300">
              <a:lnSpc>
                <a:spcPct val="100000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/>
              <a:t>In </a:t>
            </a:r>
            <a:r>
              <a:rPr dirty="0" spc="-10"/>
              <a:t>vitro  </a:t>
            </a:r>
            <a:r>
              <a:rPr dirty="0"/>
              <a:t>f</a:t>
            </a:r>
            <a:r>
              <a:rPr dirty="0" spc="5"/>
              <a:t>er</a:t>
            </a:r>
            <a:r>
              <a:rPr dirty="0"/>
              <a:t>t</a:t>
            </a:r>
            <a:r>
              <a:rPr dirty="0" spc="-5"/>
              <a:t>ili</a:t>
            </a:r>
            <a:r>
              <a:rPr dirty="0" spc="5"/>
              <a:t>za</a:t>
            </a:r>
            <a:r>
              <a:rPr dirty="0"/>
              <a:t>t</a:t>
            </a:r>
            <a:r>
              <a:rPr dirty="0" spc="-5"/>
              <a:t>i</a:t>
            </a:r>
            <a:r>
              <a:rPr dirty="0" spc="-10"/>
              <a:t>on</a:t>
            </a:r>
            <a:r>
              <a:rPr dirty="0"/>
              <a:t>s</a:t>
            </a:r>
          </a:p>
          <a:p>
            <a:pPr marL="12700" marR="1035685">
              <a:lnSpc>
                <a:spcPct val="100000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/>
              <a:t>Stem</a:t>
            </a:r>
            <a:r>
              <a:rPr dirty="0" spc="-110"/>
              <a:t> </a:t>
            </a:r>
            <a:r>
              <a:rPr dirty="0"/>
              <a:t>cell  technology</a:t>
            </a:r>
          </a:p>
          <a:p>
            <a:pPr marL="477520" indent="-464820">
              <a:lnSpc>
                <a:spcPct val="100000"/>
              </a:lnSpc>
              <a:buSzPct val="96875"/>
              <a:buFont typeface="Wingdings"/>
              <a:buChar char=""/>
              <a:tabLst>
                <a:tab pos="477520" algn="l"/>
              </a:tabLst>
            </a:pPr>
            <a:r>
              <a:rPr dirty="0" spc="-5"/>
              <a:t>Homosexuality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</dc:creator>
  <cp:keywords>()</cp:keywords>
  <dc:title>ERC</dc:title>
  <dcterms:created xsi:type="dcterms:W3CDTF">2020-09-14T04:45:59Z</dcterms:created>
  <dcterms:modified xsi:type="dcterms:W3CDTF">2020-09-14T04:45:59Z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2020-09-14T00:00:00Z</vt:filetime>
  </property>
  <property fmtid="{D5CDD505-2E9C-101B-9397-08002B2CF9AE}" pid="3" name="Creator">
    <vt:lpwstr>PDFCreator Version 1.2.1</vt:lpwstr>
  </property>
  <property fmtid="{D5CDD505-2E9C-101B-9397-08002B2CF9AE}" pid="4" name="LastSaved">
    <vt:filetime>2020-09-14T00:00:00Z</vt:filetime>
  </property>
</Properties>
</file>